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vml" ContentType="application/vnd.openxmlformats-officedocument.vmlDrawing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62" r:id="rId2"/>
    <p:sldId id="260" r:id="rId3"/>
    <p:sldId id="265" r:id="rId4"/>
    <p:sldId id="344" r:id="rId5"/>
    <p:sldId id="353" r:id="rId6"/>
    <p:sldId id="297" r:id="rId7"/>
    <p:sldId id="348" r:id="rId8"/>
    <p:sldId id="349" r:id="rId9"/>
    <p:sldId id="300" r:id="rId10"/>
    <p:sldId id="301" r:id="rId11"/>
    <p:sldId id="347" r:id="rId12"/>
    <p:sldId id="333" r:id="rId13"/>
    <p:sldId id="299" r:id="rId14"/>
    <p:sldId id="334" r:id="rId15"/>
    <p:sldId id="370" r:id="rId16"/>
    <p:sldId id="335" r:id="rId17"/>
    <p:sldId id="354" r:id="rId18"/>
    <p:sldId id="363" r:id="rId19"/>
    <p:sldId id="371" r:id="rId20"/>
    <p:sldId id="324" r:id="rId21"/>
  </p:sldIdLst>
  <p:sldSz cx="12192000" cy="6858000"/>
  <p:notesSz cx="6858000" cy="9144000"/>
  <p:embeddedFontLst>
    <p:embeddedFont>
      <p:font typeface="맑은 고딕" pitchFamily="50" charset="-127"/>
      <p:regular r:id="rId23"/>
      <p:bold r:id="rId24"/>
    </p:embeddedFont>
    <p:embeddedFont>
      <p:font typeface="배달의민족 한나" pitchFamily="18" charset="-127"/>
      <p:bold r:id="rId25"/>
    </p:embeddedFont>
    <p:embeddedFont>
      <p:font typeface="나눔스퀘어 Bold" pitchFamily="50" charset="-127"/>
      <p:bold r:id="rId26"/>
    </p:embeddedFont>
    <p:embeddedFont>
      <p:font typeface="나눔스퀘어 ExtraBold" pitchFamily="50" charset="-127"/>
      <p:bold r:id="rId27"/>
    </p:embeddedFont>
    <p:embeddedFont>
      <p:font typeface="나눔스퀘어" pitchFamily="50" charset="-127"/>
      <p:regular r:id="rId28"/>
    </p:embeddedFont>
    <p:embeddedFont>
      <p:font typeface="배달의민족 주아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12351"/>
    <a:srgbClr val="FF9966"/>
    <a:srgbClr val="DA2465"/>
    <a:srgbClr val="EA82A7"/>
    <a:srgbClr val="081B4A"/>
    <a:srgbClr val="020304"/>
    <a:srgbClr val="FFC000"/>
    <a:srgbClr val="D2426F"/>
    <a:srgbClr val="001545"/>
    <a:srgbClr val="8D156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6795" autoAdjust="0"/>
    <p:restoredTop sz="94280" autoAdjust="0"/>
  </p:normalViewPr>
  <p:slideViewPr>
    <p:cSldViewPr snapToGrid="0">
      <p:cViewPr varScale="1">
        <p:scale>
          <a:sx n="72" d="100"/>
          <a:sy n="72" d="100"/>
        </p:scale>
        <p:origin x="-99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6FEC27-4D1F-489D-A5E4-42CF17E7E71F}" type="doc">
      <dgm:prSet loTypeId="urn:microsoft.com/office/officeart/2005/8/layout/cycle4#1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CE711360-9D03-4A18-BBB7-F061C744368F}">
      <dgm:prSet phldrT="[텍스트]" custT="1"/>
      <dgm:spPr>
        <a:ln w="28575">
          <a:solidFill>
            <a:srgbClr val="112351"/>
          </a:solidFill>
        </a:ln>
      </dgm:spPr>
      <dgm:t>
        <a:bodyPr/>
        <a:lstStyle/>
        <a:p>
          <a:pPr latinLnBrk="1"/>
          <a:r>
            <a:rPr lang="ko-KR" altLang="en-US" sz="24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높은 전자이동도</a:t>
          </a:r>
          <a:endParaRPr lang="ko-KR" altLang="en-US" sz="24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gm:t>
    </dgm:pt>
    <dgm:pt modelId="{E08C47D1-F0F6-4310-99E0-9EB63B0C684F}" type="parTrans" cxnId="{F6CFD461-0355-4392-A6E4-F525C6DE2D88}">
      <dgm:prSet/>
      <dgm:spPr/>
      <dgm:t>
        <a:bodyPr/>
        <a:lstStyle/>
        <a:p>
          <a:pPr latinLnBrk="1"/>
          <a:endParaRPr lang="ko-KR" altLang="en-US"/>
        </a:p>
      </dgm:t>
    </dgm:pt>
    <dgm:pt modelId="{DF04F3DB-FFEB-4DED-BA48-137F6EBD164D}" type="sibTrans" cxnId="{F6CFD461-0355-4392-A6E4-F525C6DE2D88}">
      <dgm:prSet/>
      <dgm:spPr/>
      <dgm:t>
        <a:bodyPr/>
        <a:lstStyle/>
        <a:p>
          <a:pPr latinLnBrk="1"/>
          <a:endParaRPr lang="ko-KR" altLang="en-US"/>
        </a:p>
      </dgm:t>
    </dgm:pt>
    <dgm:pt modelId="{0738F8FC-7387-4440-B84E-7207155213B4}">
      <dgm:prSet phldrT="[텍스트]" custT="1"/>
      <dgm:spPr>
        <a:ln w="28575"/>
      </dgm:spPr>
      <dgm:t>
        <a:bodyPr/>
        <a:lstStyle/>
        <a:p>
          <a:pPr latinLnBrk="1">
            <a:lnSpc>
              <a:spcPct val="150000"/>
            </a:lnSpc>
          </a:pPr>
          <a:endParaRPr lang="ko-KR" altLang="en-US" sz="16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gm:t>
    </dgm:pt>
    <dgm:pt modelId="{F06EEC9B-0558-4E7A-855F-A0F385B48070}" type="parTrans" cxnId="{15608DD7-B458-4282-92F9-B407599FE715}">
      <dgm:prSet/>
      <dgm:spPr/>
      <dgm:t>
        <a:bodyPr/>
        <a:lstStyle/>
        <a:p>
          <a:pPr latinLnBrk="1"/>
          <a:endParaRPr lang="ko-KR" altLang="en-US"/>
        </a:p>
      </dgm:t>
    </dgm:pt>
    <dgm:pt modelId="{26B9D9E6-3CFB-47BB-8F03-92C6C181099A}" type="sibTrans" cxnId="{15608DD7-B458-4282-92F9-B407599FE715}">
      <dgm:prSet/>
      <dgm:spPr/>
      <dgm:t>
        <a:bodyPr/>
        <a:lstStyle/>
        <a:p>
          <a:pPr latinLnBrk="1"/>
          <a:endParaRPr lang="ko-KR" altLang="en-US"/>
        </a:p>
      </dgm:t>
    </dgm:pt>
    <dgm:pt modelId="{D3068A4B-8E90-4349-B83B-6BA608A7B1B5}">
      <dgm:prSet phldrT="[텍스트]" custT="1"/>
      <dgm:spPr>
        <a:ln w="31750">
          <a:solidFill>
            <a:srgbClr val="112351"/>
          </a:solidFill>
        </a:ln>
      </dgm:spPr>
      <dgm:t>
        <a:bodyPr/>
        <a:lstStyle/>
        <a:p>
          <a:pPr latinLnBrk="1"/>
          <a:r>
            <a:rPr lang="ko-KR" altLang="en-US" sz="24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적은 </a:t>
          </a:r>
          <a:endParaRPr lang="en-US" altLang="ko-KR" sz="2400" dirty="0" smtClean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  <a:p>
          <a:pPr latinLnBrk="1"/>
          <a:r>
            <a:rPr lang="ko-KR" altLang="en-US" sz="24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누설전류</a:t>
          </a:r>
          <a:endParaRPr lang="ko-KR" altLang="en-US" sz="24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gm:t>
    </dgm:pt>
    <dgm:pt modelId="{5998A5F3-2547-4009-A4E3-CAF2866CBE8F}" type="parTrans" cxnId="{A8B611D9-955D-496A-9624-E26C96BA8D6B}">
      <dgm:prSet/>
      <dgm:spPr/>
      <dgm:t>
        <a:bodyPr/>
        <a:lstStyle/>
        <a:p>
          <a:pPr latinLnBrk="1"/>
          <a:endParaRPr lang="ko-KR" altLang="en-US"/>
        </a:p>
      </dgm:t>
    </dgm:pt>
    <dgm:pt modelId="{38653A63-665B-4B58-A579-021646A9D09A}" type="sibTrans" cxnId="{A8B611D9-955D-496A-9624-E26C96BA8D6B}">
      <dgm:prSet/>
      <dgm:spPr/>
      <dgm:t>
        <a:bodyPr/>
        <a:lstStyle/>
        <a:p>
          <a:pPr latinLnBrk="1"/>
          <a:endParaRPr lang="ko-KR" altLang="en-US"/>
        </a:p>
      </dgm:t>
    </dgm:pt>
    <dgm:pt modelId="{8BFA29D8-E1D4-4F1D-B666-6ACC985673CF}">
      <dgm:prSet phldrT="[텍스트]" custT="1"/>
      <dgm:spPr>
        <a:ln w="28575"/>
      </dgm:spPr>
      <dgm:t>
        <a:bodyPr/>
        <a:lstStyle/>
        <a:p>
          <a:pPr latinLnBrk="1">
            <a:lnSpc>
              <a:spcPct val="150000"/>
            </a:lnSpc>
          </a:pPr>
          <a:endParaRPr lang="ko-KR" altLang="en-US" sz="18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gm:t>
    </dgm:pt>
    <dgm:pt modelId="{5710FDBA-5C94-4997-9FB7-1725647CAA26}" type="parTrans" cxnId="{78728EF0-058A-421B-9DE0-226E5F7651D1}">
      <dgm:prSet/>
      <dgm:spPr/>
      <dgm:t>
        <a:bodyPr/>
        <a:lstStyle/>
        <a:p>
          <a:pPr latinLnBrk="1"/>
          <a:endParaRPr lang="ko-KR" altLang="en-US"/>
        </a:p>
      </dgm:t>
    </dgm:pt>
    <dgm:pt modelId="{21232F46-3FFE-4823-8B3D-C8DEB81A71A6}" type="sibTrans" cxnId="{78728EF0-058A-421B-9DE0-226E5F7651D1}">
      <dgm:prSet/>
      <dgm:spPr/>
      <dgm:t>
        <a:bodyPr/>
        <a:lstStyle/>
        <a:p>
          <a:pPr latinLnBrk="1"/>
          <a:endParaRPr lang="ko-KR" altLang="en-US"/>
        </a:p>
      </dgm:t>
    </dgm:pt>
    <dgm:pt modelId="{F5E3B04D-1837-4040-834A-45DA4FAD6F2E}">
      <dgm:prSet phldrT="[텍스트]" custT="1"/>
      <dgm:spPr>
        <a:ln w="31750">
          <a:solidFill>
            <a:srgbClr val="112351"/>
          </a:solidFill>
        </a:ln>
      </dgm:spPr>
      <dgm:t>
        <a:bodyPr/>
        <a:lstStyle/>
        <a:p>
          <a:pPr latinLnBrk="1"/>
          <a:endParaRPr lang="en-US" altLang="ko-KR" sz="2400" dirty="0" smtClean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  <a:p>
          <a:pPr latinLnBrk="1"/>
          <a:r>
            <a:rPr lang="ko-KR" altLang="en-US" sz="2400" dirty="0" err="1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비정질</a:t>
          </a:r>
          <a:endParaRPr lang="ko-KR" altLang="en-US" sz="24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gm:t>
    </dgm:pt>
    <dgm:pt modelId="{805A9DB5-70A1-4BB3-BE7C-98201CE1CEE6}" type="parTrans" cxnId="{0B2014D7-68E2-4D37-8F1D-9A2625797DF1}">
      <dgm:prSet/>
      <dgm:spPr/>
      <dgm:t>
        <a:bodyPr/>
        <a:lstStyle/>
        <a:p>
          <a:pPr latinLnBrk="1"/>
          <a:endParaRPr lang="ko-KR" altLang="en-US"/>
        </a:p>
      </dgm:t>
    </dgm:pt>
    <dgm:pt modelId="{6D8F2486-50F8-4B14-8F59-D05155A9729F}" type="sibTrans" cxnId="{0B2014D7-68E2-4D37-8F1D-9A2625797DF1}">
      <dgm:prSet/>
      <dgm:spPr/>
      <dgm:t>
        <a:bodyPr/>
        <a:lstStyle/>
        <a:p>
          <a:pPr latinLnBrk="1"/>
          <a:endParaRPr lang="ko-KR" altLang="en-US"/>
        </a:p>
      </dgm:t>
    </dgm:pt>
    <dgm:pt modelId="{3FBCEB7A-AF5A-4403-9DCF-97F088295B18}">
      <dgm:prSet phldrT="[텍스트]" custT="1"/>
      <dgm:spPr>
        <a:ln w="31750">
          <a:solidFill>
            <a:srgbClr val="11235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en-US" altLang="ko-KR" sz="24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Gate</a:t>
          </a:r>
          <a:r>
            <a:rPr lang="ko-KR" altLang="en-US" sz="24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전압의 낮은  전압 누설</a:t>
          </a:r>
          <a:endParaRPr lang="ko-KR" altLang="en-US" sz="24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gm:t>
    </dgm:pt>
    <dgm:pt modelId="{F18DB4BD-1F75-48F0-939C-B2515AF0B32A}" type="parTrans" cxnId="{CDA438D3-7123-4771-86ED-CE790D1E4EED}">
      <dgm:prSet/>
      <dgm:spPr/>
      <dgm:t>
        <a:bodyPr/>
        <a:lstStyle/>
        <a:p>
          <a:pPr latinLnBrk="1"/>
          <a:endParaRPr lang="ko-KR" altLang="en-US"/>
        </a:p>
      </dgm:t>
    </dgm:pt>
    <dgm:pt modelId="{64667969-D9A4-48FE-9FDF-1DDE326DFB14}" type="sibTrans" cxnId="{CDA438D3-7123-4771-86ED-CE790D1E4EED}">
      <dgm:prSet/>
      <dgm:spPr/>
      <dgm:t>
        <a:bodyPr/>
        <a:lstStyle/>
        <a:p>
          <a:pPr latinLnBrk="1"/>
          <a:endParaRPr lang="ko-KR" altLang="en-US"/>
        </a:p>
      </dgm:t>
    </dgm:pt>
    <dgm:pt modelId="{61F2F438-0B6F-4236-B8A1-669A9B70F1C3}">
      <dgm:prSet phldrT="[텍스트]" custT="1"/>
      <dgm:spPr>
        <a:ln w="28575"/>
      </dgm:spPr>
      <dgm:t>
        <a:bodyPr/>
        <a:lstStyle/>
        <a:p>
          <a:pPr latinLnBrk="1">
            <a:lnSpc>
              <a:spcPct val="150000"/>
            </a:lnSpc>
          </a:pPr>
          <a:endParaRPr lang="ko-KR" altLang="en-US" sz="18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gm:t>
    </dgm:pt>
    <dgm:pt modelId="{8A27C716-D743-4A22-8E7F-05B69F617D83}" type="parTrans" cxnId="{B7531684-DAC1-46E7-ABCB-EB8E329F0B9A}">
      <dgm:prSet/>
      <dgm:spPr/>
      <dgm:t>
        <a:bodyPr/>
        <a:lstStyle/>
        <a:p>
          <a:pPr latinLnBrk="1"/>
          <a:endParaRPr lang="ko-KR" altLang="en-US"/>
        </a:p>
      </dgm:t>
    </dgm:pt>
    <dgm:pt modelId="{46FBFF6A-8697-443F-A3B0-88BC85AF2125}" type="sibTrans" cxnId="{B7531684-DAC1-46E7-ABCB-EB8E329F0B9A}">
      <dgm:prSet/>
      <dgm:spPr/>
      <dgm:t>
        <a:bodyPr/>
        <a:lstStyle/>
        <a:p>
          <a:pPr latinLnBrk="1"/>
          <a:endParaRPr lang="ko-KR" altLang="en-US"/>
        </a:p>
      </dgm:t>
    </dgm:pt>
    <dgm:pt modelId="{69FDE7E6-DA92-495F-9B2D-68E00D1BA7D9}">
      <dgm:prSet phldrT="[텍스트]" custT="1"/>
      <dgm:spPr>
        <a:ln w="28575"/>
      </dgm:spPr>
      <dgm:t>
        <a:bodyPr/>
        <a:lstStyle/>
        <a:p>
          <a:pPr latinLnBrk="1"/>
          <a:endParaRPr lang="ko-KR" altLang="en-US" sz="18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gm:t>
    </dgm:pt>
    <dgm:pt modelId="{0B901001-13F0-4EC2-A5BC-E09E65D6E99C}" type="parTrans" cxnId="{F025AC02-F8DC-4515-AA92-AA9D78865B63}">
      <dgm:prSet/>
      <dgm:spPr/>
      <dgm:t>
        <a:bodyPr/>
        <a:lstStyle/>
        <a:p>
          <a:pPr latinLnBrk="1"/>
          <a:endParaRPr lang="ko-KR" altLang="en-US"/>
        </a:p>
      </dgm:t>
    </dgm:pt>
    <dgm:pt modelId="{22B08902-AD45-41AA-AC51-BACF74997251}" type="sibTrans" cxnId="{F025AC02-F8DC-4515-AA92-AA9D78865B63}">
      <dgm:prSet/>
      <dgm:spPr/>
      <dgm:t>
        <a:bodyPr/>
        <a:lstStyle/>
        <a:p>
          <a:pPr latinLnBrk="1"/>
          <a:endParaRPr lang="ko-KR" altLang="en-US"/>
        </a:p>
      </dgm:t>
    </dgm:pt>
    <dgm:pt modelId="{6482C07E-B388-4DE4-95CF-1999E7640138}" type="pres">
      <dgm:prSet presAssocID="{816FEC27-4D1F-489D-A5E4-42CF17E7E71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D3E6CF-ADA6-4645-B65E-4EA4AC44B719}" type="pres">
      <dgm:prSet presAssocID="{816FEC27-4D1F-489D-A5E4-42CF17E7E71F}" presName="children" presStyleCnt="0"/>
      <dgm:spPr/>
    </dgm:pt>
    <dgm:pt modelId="{5E58461F-DFBF-4E96-8BD2-6C9C62F8E67A}" type="pres">
      <dgm:prSet presAssocID="{816FEC27-4D1F-489D-A5E4-42CF17E7E71F}" presName="child1group" presStyleCnt="0"/>
      <dgm:spPr/>
    </dgm:pt>
    <dgm:pt modelId="{34E31A9E-A856-4C70-AD72-306F4A0A4488}" type="pres">
      <dgm:prSet presAssocID="{816FEC27-4D1F-489D-A5E4-42CF17E7E71F}" presName="child1" presStyleLbl="bgAcc1" presStyleIdx="0" presStyleCnt="4" custLinFactNeighborX="-8278" custLinFactNeighborY="2130"/>
      <dgm:spPr/>
      <dgm:t>
        <a:bodyPr/>
        <a:lstStyle/>
        <a:p>
          <a:pPr latinLnBrk="1"/>
          <a:endParaRPr lang="ko-KR" altLang="en-US"/>
        </a:p>
      </dgm:t>
    </dgm:pt>
    <dgm:pt modelId="{AEE798C5-F686-497E-9443-ED698616CB75}" type="pres">
      <dgm:prSet presAssocID="{816FEC27-4D1F-489D-A5E4-42CF17E7E71F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3A4634-DEE7-44EE-AAEE-8F098359075F}" type="pres">
      <dgm:prSet presAssocID="{816FEC27-4D1F-489D-A5E4-42CF17E7E71F}" presName="child2group" presStyleCnt="0"/>
      <dgm:spPr/>
    </dgm:pt>
    <dgm:pt modelId="{86766E42-F312-461D-8BB2-AD3A21F4553B}" type="pres">
      <dgm:prSet presAssocID="{816FEC27-4D1F-489D-A5E4-42CF17E7E71F}" presName="child2" presStyleLbl="bgAcc1" presStyleIdx="1" presStyleCnt="4" custScaleX="99230" custLinFactNeighborX="13797" custLinFactNeighborY="2130"/>
      <dgm:spPr/>
      <dgm:t>
        <a:bodyPr/>
        <a:lstStyle/>
        <a:p>
          <a:pPr latinLnBrk="1"/>
          <a:endParaRPr lang="ko-KR" altLang="en-US"/>
        </a:p>
      </dgm:t>
    </dgm:pt>
    <dgm:pt modelId="{C895786D-A76B-4452-9D7F-EBA76B0A1699}" type="pres">
      <dgm:prSet presAssocID="{816FEC27-4D1F-489D-A5E4-42CF17E7E71F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C1369C-016C-4348-9F51-BB2A37BC4C04}" type="pres">
      <dgm:prSet presAssocID="{816FEC27-4D1F-489D-A5E4-42CF17E7E71F}" presName="child3group" presStyleCnt="0"/>
      <dgm:spPr/>
    </dgm:pt>
    <dgm:pt modelId="{8CD9DD82-1A50-47D7-830B-F9F7698AB5B2}" type="pres">
      <dgm:prSet presAssocID="{816FEC27-4D1F-489D-A5E4-42CF17E7E71F}" presName="child3" presStyleLbl="bgAcc1" presStyleIdx="2" presStyleCnt="4" custLinFactNeighborX="13337"/>
      <dgm:spPr/>
      <dgm:t>
        <a:bodyPr/>
        <a:lstStyle/>
        <a:p>
          <a:pPr latinLnBrk="1"/>
          <a:endParaRPr lang="ko-KR" altLang="en-US"/>
        </a:p>
      </dgm:t>
    </dgm:pt>
    <dgm:pt modelId="{19F70100-0A03-48C4-85C8-6DFA61F83F30}" type="pres">
      <dgm:prSet presAssocID="{816FEC27-4D1F-489D-A5E4-42CF17E7E71F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F34FEC-D487-4B9E-9368-7B2F5FC9AE5C}" type="pres">
      <dgm:prSet presAssocID="{816FEC27-4D1F-489D-A5E4-42CF17E7E71F}" presName="child4group" presStyleCnt="0"/>
      <dgm:spPr/>
    </dgm:pt>
    <dgm:pt modelId="{13B48E80-D23B-4704-B7BD-D1A8FCD80509}" type="pres">
      <dgm:prSet presAssocID="{816FEC27-4D1F-489D-A5E4-42CF17E7E71F}" presName="child4" presStyleLbl="bgAcc1" presStyleIdx="3" presStyleCnt="4" custLinFactNeighborX="-8278"/>
      <dgm:spPr/>
      <dgm:t>
        <a:bodyPr/>
        <a:lstStyle/>
        <a:p>
          <a:pPr latinLnBrk="1"/>
          <a:endParaRPr lang="ko-KR" altLang="en-US"/>
        </a:p>
      </dgm:t>
    </dgm:pt>
    <dgm:pt modelId="{8BF5813E-2986-4C97-A92A-3427ADEE3887}" type="pres">
      <dgm:prSet presAssocID="{816FEC27-4D1F-489D-A5E4-42CF17E7E71F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8568CB-9564-47DB-B54D-6010D79A767B}" type="pres">
      <dgm:prSet presAssocID="{816FEC27-4D1F-489D-A5E4-42CF17E7E71F}" presName="childPlaceholder" presStyleCnt="0"/>
      <dgm:spPr/>
    </dgm:pt>
    <dgm:pt modelId="{CBEBA890-D363-405E-B1F5-2AB76B92EB79}" type="pres">
      <dgm:prSet presAssocID="{816FEC27-4D1F-489D-A5E4-42CF17E7E71F}" presName="circle" presStyleCnt="0"/>
      <dgm:spPr/>
    </dgm:pt>
    <dgm:pt modelId="{E8911112-F839-4AF3-B71F-66CEDB6F6FD2}" type="pres">
      <dgm:prSet presAssocID="{816FEC27-4D1F-489D-A5E4-42CF17E7E71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423264-DFA7-4552-9A9E-EAC2354EE346}" type="pres">
      <dgm:prSet presAssocID="{816FEC27-4D1F-489D-A5E4-42CF17E7E71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6F1C9D-C113-44DF-B762-482F6B0A795F}" type="pres">
      <dgm:prSet presAssocID="{816FEC27-4D1F-489D-A5E4-42CF17E7E71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6E8E6A-840F-4D41-AD34-8D73DD24585B}" type="pres">
      <dgm:prSet presAssocID="{816FEC27-4D1F-489D-A5E4-42CF17E7E71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F3C4EC-5C1C-422F-9FE3-B78DC384F21B}" type="pres">
      <dgm:prSet presAssocID="{816FEC27-4D1F-489D-A5E4-42CF17E7E71F}" presName="quadrantPlaceholder" presStyleCnt="0"/>
      <dgm:spPr/>
    </dgm:pt>
    <dgm:pt modelId="{C2E85323-B566-4DEC-B9F5-144675295099}" type="pres">
      <dgm:prSet presAssocID="{816FEC27-4D1F-489D-A5E4-42CF17E7E71F}" presName="center1" presStyleLbl="fgShp" presStyleIdx="0" presStyleCnt="2" custLinFactX="400000" custLinFactNeighborX="496339" custLinFactNeighborY="-54173"/>
      <dgm:spPr>
        <a:solidFill>
          <a:schemeClr val="dk2">
            <a:tint val="60000"/>
            <a:hueOff val="0"/>
            <a:satOff val="0"/>
            <a:lumOff val="0"/>
            <a:alpha val="0"/>
          </a:schemeClr>
        </a:solidFill>
      </dgm:spPr>
    </dgm:pt>
    <dgm:pt modelId="{646A0EBA-01F6-46BB-8404-1F7A20559537}" type="pres">
      <dgm:prSet presAssocID="{816FEC27-4D1F-489D-A5E4-42CF17E7E71F}" presName="center2" presStyleLbl="fgShp" presStyleIdx="1" presStyleCnt="2" custLinFactX="200000" custLinFactNeighborX="205736" custLinFactNeighborY="-36699"/>
      <dgm:spPr>
        <a:solidFill>
          <a:schemeClr val="bg1"/>
        </a:solidFill>
      </dgm:spPr>
    </dgm:pt>
  </dgm:ptLst>
  <dgm:cxnLst>
    <dgm:cxn modelId="{9D16C2EF-7503-4616-B9CA-49C31D00AA90}" type="presOf" srcId="{69FDE7E6-DA92-495F-9B2D-68E00D1BA7D9}" destId="{8CD9DD82-1A50-47D7-830B-F9F7698AB5B2}" srcOrd="0" destOrd="0" presId="urn:microsoft.com/office/officeart/2005/8/layout/cycle4#1"/>
    <dgm:cxn modelId="{471947AF-6DC8-4742-B963-625671B59E7A}" type="presOf" srcId="{8BFA29D8-E1D4-4F1D-B666-6ACC985673CF}" destId="{C895786D-A76B-4452-9D7F-EBA76B0A1699}" srcOrd="1" destOrd="0" presId="urn:microsoft.com/office/officeart/2005/8/layout/cycle4#1"/>
    <dgm:cxn modelId="{12B8BA2D-FD56-4354-9BF0-419B828340D2}" type="presOf" srcId="{F5E3B04D-1837-4040-834A-45DA4FAD6F2E}" destId="{136F1C9D-C113-44DF-B762-482F6B0A795F}" srcOrd="0" destOrd="0" presId="urn:microsoft.com/office/officeart/2005/8/layout/cycle4#1"/>
    <dgm:cxn modelId="{FE916C82-626F-407F-8F1A-9B28B268AE88}" type="presOf" srcId="{61F2F438-0B6F-4236-B8A1-669A9B70F1C3}" destId="{8BF5813E-2986-4C97-A92A-3427ADEE3887}" srcOrd="1" destOrd="0" presId="urn:microsoft.com/office/officeart/2005/8/layout/cycle4#1"/>
    <dgm:cxn modelId="{78728EF0-058A-421B-9DE0-226E5F7651D1}" srcId="{D3068A4B-8E90-4349-B83B-6BA608A7B1B5}" destId="{8BFA29D8-E1D4-4F1D-B666-6ACC985673CF}" srcOrd="0" destOrd="0" parTransId="{5710FDBA-5C94-4997-9FB7-1725647CAA26}" sibTransId="{21232F46-3FFE-4823-8B3D-C8DEB81A71A6}"/>
    <dgm:cxn modelId="{B7531684-DAC1-46E7-ABCB-EB8E329F0B9A}" srcId="{3FBCEB7A-AF5A-4403-9DCF-97F088295B18}" destId="{61F2F438-0B6F-4236-B8A1-669A9B70F1C3}" srcOrd="0" destOrd="0" parTransId="{8A27C716-D743-4A22-8E7F-05B69F617D83}" sibTransId="{46FBFF6A-8697-443F-A3B0-88BC85AF2125}"/>
    <dgm:cxn modelId="{0B2014D7-68E2-4D37-8F1D-9A2625797DF1}" srcId="{816FEC27-4D1F-489D-A5E4-42CF17E7E71F}" destId="{F5E3B04D-1837-4040-834A-45DA4FAD6F2E}" srcOrd="2" destOrd="0" parTransId="{805A9DB5-70A1-4BB3-BE7C-98201CE1CEE6}" sibTransId="{6D8F2486-50F8-4B14-8F59-D05155A9729F}"/>
    <dgm:cxn modelId="{058D034D-6029-47FD-A60D-627D59A2FBB4}" type="presOf" srcId="{816FEC27-4D1F-489D-A5E4-42CF17E7E71F}" destId="{6482C07E-B388-4DE4-95CF-1999E7640138}" srcOrd="0" destOrd="0" presId="urn:microsoft.com/office/officeart/2005/8/layout/cycle4#1"/>
    <dgm:cxn modelId="{757111CF-6C43-4C93-93A8-C08DDE66902D}" type="presOf" srcId="{61F2F438-0B6F-4236-B8A1-669A9B70F1C3}" destId="{13B48E80-D23B-4704-B7BD-D1A8FCD80509}" srcOrd="0" destOrd="0" presId="urn:microsoft.com/office/officeart/2005/8/layout/cycle4#1"/>
    <dgm:cxn modelId="{D9797FED-A25F-4131-9F9D-057563385AE4}" type="presOf" srcId="{0738F8FC-7387-4440-B84E-7207155213B4}" destId="{34E31A9E-A856-4C70-AD72-306F4A0A4488}" srcOrd="0" destOrd="0" presId="urn:microsoft.com/office/officeart/2005/8/layout/cycle4#1"/>
    <dgm:cxn modelId="{F39CEB79-58EE-497C-9475-62EB6E34D51E}" type="presOf" srcId="{0738F8FC-7387-4440-B84E-7207155213B4}" destId="{AEE798C5-F686-497E-9443-ED698616CB75}" srcOrd="1" destOrd="0" presId="urn:microsoft.com/office/officeart/2005/8/layout/cycle4#1"/>
    <dgm:cxn modelId="{2F8AC781-47C9-478F-A444-74F7024CB12F}" type="presOf" srcId="{CE711360-9D03-4A18-BBB7-F061C744368F}" destId="{E8911112-F839-4AF3-B71F-66CEDB6F6FD2}" srcOrd="0" destOrd="0" presId="urn:microsoft.com/office/officeart/2005/8/layout/cycle4#1"/>
    <dgm:cxn modelId="{9DB7579C-07BE-4BFD-AC33-4CB343314B42}" type="presOf" srcId="{3FBCEB7A-AF5A-4403-9DCF-97F088295B18}" destId="{136E8E6A-840F-4D41-AD34-8D73DD24585B}" srcOrd="0" destOrd="0" presId="urn:microsoft.com/office/officeart/2005/8/layout/cycle4#1"/>
    <dgm:cxn modelId="{2751932B-3489-483A-BDB8-2DC9B2421D20}" type="presOf" srcId="{69FDE7E6-DA92-495F-9B2D-68E00D1BA7D9}" destId="{19F70100-0A03-48C4-85C8-6DFA61F83F30}" srcOrd="1" destOrd="0" presId="urn:microsoft.com/office/officeart/2005/8/layout/cycle4#1"/>
    <dgm:cxn modelId="{CDA438D3-7123-4771-86ED-CE790D1E4EED}" srcId="{816FEC27-4D1F-489D-A5E4-42CF17E7E71F}" destId="{3FBCEB7A-AF5A-4403-9DCF-97F088295B18}" srcOrd="3" destOrd="0" parTransId="{F18DB4BD-1F75-48F0-939C-B2515AF0B32A}" sibTransId="{64667969-D9A4-48FE-9FDF-1DDE326DFB14}"/>
    <dgm:cxn modelId="{A1A77BC0-7B07-4AE5-91DE-6CD8DE3D7831}" type="presOf" srcId="{8BFA29D8-E1D4-4F1D-B666-6ACC985673CF}" destId="{86766E42-F312-461D-8BB2-AD3A21F4553B}" srcOrd="0" destOrd="0" presId="urn:microsoft.com/office/officeart/2005/8/layout/cycle4#1"/>
    <dgm:cxn modelId="{475B94FB-552B-474B-936D-F7589672D6C0}" type="presOf" srcId="{D3068A4B-8E90-4349-B83B-6BA608A7B1B5}" destId="{2A423264-DFA7-4552-9A9E-EAC2354EE346}" srcOrd="0" destOrd="0" presId="urn:microsoft.com/office/officeart/2005/8/layout/cycle4#1"/>
    <dgm:cxn modelId="{A8B611D9-955D-496A-9624-E26C96BA8D6B}" srcId="{816FEC27-4D1F-489D-A5E4-42CF17E7E71F}" destId="{D3068A4B-8E90-4349-B83B-6BA608A7B1B5}" srcOrd="1" destOrd="0" parTransId="{5998A5F3-2547-4009-A4E3-CAF2866CBE8F}" sibTransId="{38653A63-665B-4B58-A579-021646A9D09A}"/>
    <dgm:cxn modelId="{F025AC02-F8DC-4515-AA92-AA9D78865B63}" srcId="{F5E3B04D-1837-4040-834A-45DA4FAD6F2E}" destId="{69FDE7E6-DA92-495F-9B2D-68E00D1BA7D9}" srcOrd="0" destOrd="0" parTransId="{0B901001-13F0-4EC2-A5BC-E09E65D6E99C}" sibTransId="{22B08902-AD45-41AA-AC51-BACF74997251}"/>
    <dgm:cxn modelId="{F6CFD461-0355-4392-A6E4-F525C6DE2D88}" srcId="{816FEC27-4D1F-489D-A5E4-42CF17E7E71F}" destId="{CE711360-9D03-4A18-BBB7-F061C744368F}" srcOrd="0" destOrd="0" parTransId="{E08C47D1-F0F6-4310-99E0-9EB63B0C684F}" sibTransId="{DF04F3DB-FFEB-4DED-BA48-137F6EBD164D}"/>
    <dgm:cxn modelId="{15608DD7-B458-4282-92F9-B407599FE715}" srcId="{CE711360-9D03-4A18-BBB7-F061C744368F}" destId="{0738F8FC-7387-4440-B84E-7207155213B4}" srcOrd="0" destOrd="0" parTransId="{F06EEC9B-0558-4E7A-855F-A0F385B48070}" sibTransId="{26B9D9E6-3CFB-47BB-8F03-92C6C181099A}"/>
    <dgm:cxn modelId="{58665436-A0F2-4ED3-88D6-114F7B6DF3C4}" type="presParOf" srcId="{6482C07E-B388-4DE4-95CF-1999E7640138}" destId="{9CD3E6CF-ADA6-4645-B65E-4EA4AC44B719}" srcOrd="0" destOrd="0" presId="urn:microsoft.com/office/officeart/2005/8/layout/cycle4#1"/>
    <dgm:cxn modelId="{6935B220-F64E-448A-9AEF-381701A943ED}" type="presParOf" srcId="{9CD3E6CF-ADA6-4645-B65E-4EA4AC44B719}" destId="{5E58461F-DFBF-4E96-8BD2-6C9C62F8E67A}" srcOrd="0" destOrd="0" presId="urn:microsoft.com/office/officeart/2005/8/layout/cycle4#1"/>
    <dgm:cxn modelId="{EAFD8A8E-3B5E-4302-A473-78C793F475A9}" type="presParOf" srcId="{5E58461F-DFBF-4E96-8BD2-6C9C62F8E67A}" destId="{34E31A9E-A856-4C70-AD72-306F4A0A4488}" srcOrd="0" destOrd="0" presId="urn:microsoft.com/office/officeart/2005/8/layout/cycle4#1"/>
    <dgm:cxn modelId="{84754A9E-2600-48BB-876C-89FED6B22CA9}" type="presParOf" srcId="{5E58461F-DFBF-4E96-8BD2-6C9C62F8E67A}" destId="{AEE798C5-F686-497E-9443-ED698616CB75}" srcOrd="1" destOrd="0" presId="urn:microsoft.com/office/officeart/2005/8/layout/cycle4#1"/>
    <dgm:cxn modelId="{4A62844C-8690-4767-B8AB-4CF44E105229}" type="presParOf" srcId="{9CD3E6CF-ADA6-4645-B65E-4EA4AC44B719}" destId="{5B3A4634-DEE7-44EE-AAEE-8F098359075F}" srcOrd="1" destOrd="0" presId="urn:microsoft.com/office/officeart/2005/8/layout/cycle4#1"/>
    <dgm:cxn modelId="{4CC9CAA1-7712-4AFA-B769-5CCE0745FCEB}" type="presParOf" srcId="{5B3A4634-DEE7-44EE-AAEE-8F098359075F}" destId="{86766E42-F312-461D-8BB2-AD3A21F4553B}" srcOrd="0" destOrd="0" presId="urn:microsoft.com/office/officeart/2005/8/layout/cycle4#1"/>
    <dgm:cxn modelId="{6D825926-ACDC-4C66-AA1E-FFBE8F4D44B8}" type="presParOf" srcId="{5B3A4634-DEE7-44EE-AAEE-8F098359075F}" destId="{C895786D-A76B-4452-9D7F-EBA76B0A1699}" srcOrd="1" destOrd="0" presId="urn:microsoft.com/office/officeart/2005/8/layout/cycle4#1"/>
    <dgm:cxn modelId="{D117DD24-9CDC-44C0-A7AB-6EF77FBB8C7C}" type="presParOf" srcId="{9CD3E6CF-ADA6-4645-B65E-4EA4AC44B719}" destId="{FFC1369C-016C-4348-9F51-BB2A37BC4C04}" srcOrd="2" destOrd="0" presId="urn:microsoft.com/office/officeart/2005/8/layout/cycle4#1"/>
    <dgm:cxn modelId="{BE428655-F467-4750-955A-06A1A87A85F5}" type="presParOf" srcId="{FFC1369C-016C-4348-9F51-BB2A37BC4C04}" destId="{8CD9DD82-1A50-47D7-830B-F9F7698AB5B2}" srcOrd="0" destOrd="0" presId="urn:microsoft.com/office/officeart/2005/8/layout/cycle4#1"/>
    <dgm:cxn modelId="{BBE5B592-0D4C-4075-BC88-AB063543F498}" type="presParOf" srcId="{FFC1369C-016C-4348-9F51-BB2A37BC4C04}" destId="{19F70100-0A03-48C4-85C8-6DFA61F83F30}" srcOrd="1" destOrd="0" presId="urn:microsoft.com/office/officeart/2005/8/layout/cycle4#1"/>
    <dgm:cxn modelId="{DFD5529C-F9B3-4305-A421-F6E836F79974}" type="presParOf" srcId="{9CD3E6CF-ADA6-4645-B65E-4EA4AC44B719}" destId="{45F34FEC-D487-4B9E-9368-7B2F5FC9AE5C}" srcOrd="3" destOrd="0" presId="urn:microsoft.com/office/officeart/2005/8/layout/cycle4#1"/>
    <dgm:cxn modelId="{CA40C803-3D6D-4F6B-B49E-C2427420602A}" type="presParOf" srcId="{45F34FEC-D487-4B9E-9368-7B2F5FC9AE5C}" destId="{13B48E80-D23B-4704-B7BD-D1A8FCD80509}" srcOrd="0" destOrd="0" presId="urn:microsoft.com/office/officeart/2005/8/layout/cycle4#1"/>
    <dgm:cxn modelId="{4B27C76F-AA2E-4A72-9F00-25F4D5385ABC}" type="presParOf" srcId="{45F34FEC-D487-4B9E-9368-7B2F5FC9AE5C}" destId="{8BF5813E-2986-4C97-A92A-3427ADEE3887}" srcOrd="1" destOrd="0" presId="urn:microsoft.com/office/officeart/2005/8/layout/cycle4#1"/>
    <dgm:cxn modelId="{BB2594DF-B33C-435C-BBC9-6C3B0D4392CD}" type="presParOf" srcId="{9CD3E6CF-ADA6-4645-B65E-4EA4AC44B719}" destId="{948568CB-9564-47DB-B54D-6010D79A767B}" srcOrd="4" destOrd="0" presId="urn:microsoft.com/office/officeart/2005/8/layout/cycle4#1"/>
    <dgm:cxn modelId="{80237E23-8231-4D4A-A792-DC459B4CA475}" type="presParOf" srcId="{6482C07E-B388-4DE4-95CF-1999E7640138}" destId="{CBEBA890-D363-405E-B1F5-2AB76B92EB79}" srcOrd="1" destOrd="0" presId="urn:microsoft.com/office/officeart/2005/8/layout/cycle4#1"/>
    <dgm:cxn modelId="{0FC926EF-7163-42D0-96F8-F726A98C3D03}" type="presParOf" srcId="{CBEBA890-D363-405E-B1F5-2AB76B92EB79}" destId="{E8911112-F839-4AF3-B71F-66CEDB6F6FD2}" srcOrd="0" destOrd="0" presId="urn:microsoft.com/office/officeart/2005/8/layout/cycle4#1"/>
    <dgm:cxn modelId="{3AF1BFA2-677B-4D96-9B0D-0063D733DA74}" type="presParOf" srcId="{CBEBA890-D363-405E-B1F5-2AB76B92EB79}" destId="{2A423264-DFA7-4552-9A9E-EAC2354EE346}" srcOrd="1" destOrd="0" presId="urn:microsoft.com/office/officeart/2005/8/layout/cycle4#1"/>
    <dgm:cxn modelId="{73D13CD2-9641-418C-A213-7DA300789555}" type="presParOf" srcId="{CBEBA890-D363-405E-B1F5-2AB76B92EB79}" destId="{136F1C9D-C113-44DF-B762-482F6B0A795F}" srcOrd="2" destOrd="0" presId="urn:microsoft.com/office/officeart/2005/8/layout/cycle4#1"/>
    <dgm:cxn modelId="{FE66E9BA-27E1-4158-B9D3-3B9C5968785D}" type="presParOf" srcId="{CBEBA890-D363-405E-B1F5-2AB76B92EB79}" destId="{136E8E6A-840F-4D41-AD34-8D73DD24585B}" srcOrd="3" destOrd="0" presId="urn:microsoft.com/office/officeart/2005/8/layout/cycle4#1"/>
    <dgm:cxn modelId="{BA8D8AA7-2EB0-4EC0-9388-A3D691C09F77}" type="presParOf" srcId="{CBEBA890-D363-405E-B1F5-2AB76B92EB79}" destId="{E4F3C4EC-5C1C-422F-9FE3-B78DC384F21B}" srcOrd="4" destOrd="0" presId="urn:microsoft.com/office/officeart/2005/8/layout/cycle4#1"/>
    <dgm:cxn modelId="{E4061F7F-EABF-4472-AB6F-9C3C3E5BC3C5}" type="presParOf" srcId="{6482C07E-B388-4DE4-95CF-1999E7640138}" destId="{C2E85323-B566-4DEC-B9F5-144675295099}" srcOrd="2" destOrd="0" presId="urn:microsoft.com/office/officeart/2005/8/layout/cycle4#1"/>
    <dgm:cxn modelId="{DC7C3398-458E-4882-9F01-146C0EF3B323}" type="presParOf" srcId="{6482C07E-B388-4DE4-95CF-1999E7640138}" destId="{646A0EBA-01F6-46BB-8404-1F7A20559537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9DD82-1A50-47D7-830B-F9F7698AB5B2}">
      <dsp:nvSpPr>
        <dsp:cNvPr id="0" name=""/>
        <dsp:cNvSpPr/>
      </dsp:nvSpPr>
      <dsp:spPr>
        <a:xfrm>
          <a:off x="4806476" y="3207666"/>
          <a:ext cx="2330275" cy="1509489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800" kern="12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sp:txBody>
      <dsp:txXfrm>
        <a:off x="5538718" y="3618197"/>
        <a:ext cx="1564874" cy="1065799"/>
      </dsp:txXfrm>
    </dsp:sp>
    <dsp:sp modelId="{13B48E80-D23B-4704-B7BD-D1A8FCD80509}">
      <dsp:nvSpPr>
        <dsp:cNvPr id="0" name=""/>
        <dsp:cNvSpPr/>
      </dsp:nvSpPr>
      <dsp:spPr>
        <a:xfrm>
          <a:off x="500759" y="3207666"/>
          <a:ext cx="2330275" cy="1509489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800" kern="12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sp:txBody>
      <dsp:txXfrm>
        <a:off x="533918" y="3618197"/>
        <a:ext cx="1564874" cy="1065799"/>
      </dsp:txXfrm>
    </dsp:sp>
    <dsp:sp modelId="{86766E42-F312-461D-8BB2-AD3A21F4553B}">
      <dsp:nvSpPr>
        <dsp:cNvPr id="0" name=""/>
        <dsp:cNvSpPr/>
      </dsp:nvSpPr>
      <dsp:spPr>
        <a:xfrm>
          <a:off x="4826167" y="32152"/>
          <a:ext cx="2312331" cy="1509489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800" kern="12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sp:txBody>
      <dsp:txXfrm>
        <a:off x="5553026" y="65311"/>
        <a:ext cx="1552314" cy="1065799"/>
      </dsp:txXfrm>
    </dsp:sp>
    <dsp:sp modelId="{34E31A9E-A856-4C70-AD72-306F4A0A4488}">
      <dsp:nvSpPr>
        <dsp:cNvPr id="0" name=""/>
        <dsp:cNvSpPr/>
      </dsp:nvSpPr>
      <dsp:spPr>
        <a:xfrm>
          <a:off x="500759" y="32152"/>
          <a:ext cx="2330275" cy="1509489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600" kern="12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sp:txBody>
      <dsp:txXfrm>
        <a:off x="533918" y="65311"/>
        <a:ext cx="1564874" cy="1065799"/>
      </dsp:txXfrm>
    </dsp:sp>
    <dsp:sp modelId="{E8911112-F839-4AF3-B71F-66CEDB6F6FD2}">
      <dsp:nvSpPr>
        <dsp:cNvPr id="0" name=""/>
        <dsp:cNvSpPr/>
      </dsp:nvSpPr>
      <dsp:spPr>
        <a:xfrm>
          <a:off x="1670111" y="268877"/>
          <a:ext cx="2042528" cy="2042528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11235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높은 전자이동도</a:t>
          </a:r>
          <a:endParaRPr lang="ko-KR" altLang="en-US" sz="2400" kern="12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sp:txBody>
      <dsp:txXfrm>
        <a:off x="2268354" y="867120"/>
        <a:ext cx="1444285" cy="1444285"/>
      </dsp:txXfrm>
    </dsp:sp>
    <dsp:sp modelId="{2A423264-DFA7-4552-9A9E-EAC2354EE346}">
      <dsp:nvSpPr>
        <dsp:cNvPr id="0" name=""/>
        <dsp:cNvSpPr/>
      </dsp:nvSpPr>
      <dsp:spPr>
        <a:xfrm rot="5400000">
          <a:off x="3806983" y="268877"/>
          <a:ext cx="2042528" cy="2042528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rgbClr val="11235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적은 </a:t>
          </a:r>
          <a:endParaRPr lang="en-US" altLang="ko-KR" sz="2400" kern="1200" dirty="0" smtClean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누설전류</a:t>
          </a:r>
          <a:endParaRPr lang="ko-KR" altLang="en-US" sz="2400" kern="12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sp:txBody>
      <dsp:txXfrm rot="-5400000">
        <a:off x="3806983" y="867120"/>
        <a:ext cx="1444285" cy="1444285"/>
      </dsp:txXfrm>
    </dsp:sp>
    <dsp:sp modelId="{136F1C9D-C113-44DF-B762-482F6B0A795F}">
      <dsp:nvSpPr>
        <dsp:cNvPr id="0" name=""/>
        <dsp:cNvSpPr/>
      </dsp:nvSpPr>
      <dsp:spPr>
        <a:xfrm rot="10800000">
          <a:off x="3806983" y="2405749"/>
          <a:ext cx="2042528" cy="2042528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rgbClr val="11235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2400" kern="1200" dirty="0" smtClean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err="1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비정질</a:t>
          </a:r>
          <a:endParaRPr lang="ko-KR" altLang="en-US" sz="2400" kern="12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sp:txBody>
      <dsp:txXfrm rot="10800000">
        <a:off x="3806983" y="2405749"/>
        <a:ext cx="1444285" cy="1444285"/>
      </dsp:txXfrm>
    </dsp:sp>
    <dsp:sp modelId="{136E8E6A-840F-4D41-AD34-8D73DD24585B}">
      <dsp:nvSpPr>
        <dsp:cNvPr id="0" name=""/>
        <dsp:cNvSpPr/>
      </dsp:nvSpPr>
      <dsp:spPr>
        <a:xfrm rot="16200000">
          <a:off x="1670111" y="2405749"/>
          <a:ext cx="2042528" cy="2042528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rgbClr val="11235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Gate</a:t>
          </a:r>
          <a:r>
            <a:rPr lang="ko-KR" altLang="en-US" sz="2400" kern="12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rPr>
            <a:t>전압의 낮은  전압 누설</a:t>
          </a:r>
          <a:endParaRPr lang="ko-KR" altLang="en-US" sz="2400" kern="1200" dirty="0">
            <a:solidFill>
              <a:schemeClr val="tx1"/>
            </a:solidFill>
            <a:latin typeface="배달의민족 한나" pitchFamily="18" charset="-127"/>
            <a:ea typeface="배달의민족 한나" pitchFamily="18" charset="-127"/>
          </a:endParaRPr>
        </a:p>
      </dsp:txBody>
      <dsp:txXfrm rot="5400000">
        <a:off x="2268354" y="2405749"/>
        <a:ext cx="1444285" cy="1444285"/>
      </dsp:txXfrm>
    </dsp:sp>
    <dsp:sp modelId="{C2E85323-B566-4DEC-B9F5-144675295099}">
      <dsp:nvSpPr>
        <dsp:cNvPr id="0" name=""/>
        <dsp:cNvSpPr/>
      </dsp:nvSpPr>
      <dsp:spPr>
        <a:xfrm>
          <a:off x="7167015" y="1601828"/>
          <a:ext cx="705214" cy="613230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A0EBA-01F6-46BB-8404-1F7A20559537}">
      <dsp:nvSpPr>
        <dsp:cNvPr id="0" name=""/>
        <dsp:cNvSpPr/>
      </dsp:nvSpPr>
      <dsp:spPr>
        <a:xfrm rot="10800000">
          <a:off x="6268514" y="1944842"/>
          <a:ext cx="705214" cy="613230"/>
        </a:xfrm>
        <a:prstGeom prst="circular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7A7B8-837B-4637-B289-CC994251C33B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946B5-2337-4A2D-9108-43853FEF45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77716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75681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86002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5103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62237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5103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5103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91749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77592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7759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510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5103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8708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8708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870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86002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6925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6946B5-2337-4A2D-9108-43853FEF456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692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D27462-41D3-458C-9CEB-55CAC5B6F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19CC6D2-E3B4-44B2-8FB3-CCF25BDAB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14071D-BD67-4957-A015-9D408763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F9F948-E1A6-452E-8868-352C4109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015E604-654F-489D-A0B1-DB339E81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E:\20190403.wmv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1400743"/>
            <a:ext cx="292018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4476F6-D22C-4E0F-996C-661BF4BCD0F3}"/>
              </a:ext>
            </a:extLst>
          </p:cNvPr>
          <p:cNvSpPr/>
          <p:nvPr/>
        </p:nvSpPr>
        <p:spPr>
          <a:xfrm>
            <a:off x="2549013" y="1644281"/>
            <a:ext cx="7093974" cy="2544261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320981" y="4438915"/>
            <a:ext cx="287102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286001" y="1002892"/>
            <a:ext cx="0" cy="1474837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9881420" y="2698955"/>
            <a:ext cx="0" cy="230812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FD3194-84E6-4B29-B3D6-CC5F9B305F87}"/>
              </a:ext>
            </a:extLst>
          </p:cNvPr>
          <p:cNvSpPr txBox="1"/>
          <p:nvPr/>
        </p:nvSpPr>
        <p:spPr>
          <a:xfrm>
            <a:off x="2841118" y="1883562"/>
            <a:ext cx="7108100" cy="186512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600" b="1" kern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 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Dual-Gate </a:t>
            </a:r>
            <a:r>
              <a:rPr lang="ko-KR" altLang="en-US" sz="3600" b="1" kern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구조를 통한</a:t>
            </a:r>
            <a:endParaRPr lang="en-US" altLang="ko-KR" sz="3600" b="1" kern="0" dirty="0" smtClean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3600" b="1" kern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            </a:t>
            </a:r>
            <a:r>
              <a:rPr lang="ko-KR" altLang="en-US" sz="3600" b="1" kern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산화물 </a:t>
            </a:r>
            <a:r>
              <a:rPr lang="en-US" altLang="ko-KR" sz="3600" b="1" kern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TFT</a:t>
            </a:r>
            <a:r>
              <a:rPr lang="ko-KR" altLang="en-US" sz="3600" b="1" kern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의 성능 향상</a:t>
            </a:r>
            <a:endParaRPr lang="ko-KR" altLang="en-US" sz="3600" dirty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4C301D4-06D8-482B-8CDF-2A32BFEA39BD}"/>
              </a:ext>
            </a:extLst>
          </p:cNvPr>
          <p:cNvSpPr txBox="1"/>
          <p:nvPr/>
        </p:nvSpPr>
        <p:spPr>
          <a:xfrm>
            <a:off x="8497984" y="5229786"/>
            <a:ext cx="33313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정보통신공학부  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2013039119  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김기학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정보통신공학부 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2014039099  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최소영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525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2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552580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986232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tabLst>
                <a:tab pos="2066925" algn="l"/>
              </a:tabLst>
            </a:pPr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Dual-Gate(</a:t>
            </a: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이중 </a:t>
            </a:r>
            <a:r>
              <a:rPr lang="ko-KR" altLang="en-US" sz="4000" dirty="0" err="1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게이트</a:t>
            </a:r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)</a:t>
            </a:r>
            <a:endParaRPr lang="ko-KR" altLang="en-US" sz="4000" dirty="0">
              <a:solidFill>
                <a:srgbClr val="11235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474463" y="2142699"/>
            <a:ext cx="6338914" cy="3849370"/>
            <a:chOff x="1324302" y="2554013"/>
            <a:chExt cx="6448094" cy="3547242"/>
          </a:xfrm>
        </p:grpSpPr>
        <p:grpSp>
          <p:nvGrpSpPr>
            <p:cNvPr id="20" name="그룹 27"/>
            <p:cNvGrpSpPr/>
            <p:nvPr/>
          </p:nvGrpSpPr>
          <p:grpSpPr>
            <a:xfrm>
              <a:off x="1324302" y="2554013"/>
              <a:ext cx="6448094" cy="3547242"/>
              <a:chOff x="1324302" y="2554013"/>
              <a:chExt cx="6448094" cy="3547242"/>
            </a:xfrm>
          </p:grpSpPr>
          <p:grpSp>
            <p:nvGrpSpPr>
              <p:cNvPr id="22" name="그룹 26"/>
              <p:cNvGrpSpPr/>
              <p:nvPr/>
            </p:nvGrpSpPr>
            <p:grpSpPr>
              <a:xfrm>
                <a:off x="1324302" y="2554013"/>
                <a:ext cx="5677009" cy="3547242"/>
                <a:chOff x="1324302" y="2554013"/>
                <a:chExt cx="5677009" cy="3547242"/>
              </a:xfrm>
            </p:grpSpPr>
            <p:sp>
              <p:nvSpPr>
                <p:cNvPr id="25" name="양쪽 모서리가 둥근 사각형 24"/>
                <p:cNvSpPr/>
                <p:nvPr/>
              </p:nvSpPr>
              <p:spPr>
                <a:xfrm>
                  <a:off x="1324303" y="5060709"/>
                  <a:ext cx="5675586" cy="1040546"/>
                </a:xfrm>
                <a:prstGeom prst="round2SameRect">
                  <a:avLst/>
                </a:prstGeom>
                <a:solidFill>
                  <a:schemeClr val="accent1">
                    <a:alpha val="95000"/>
                  </a:scheme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" name="양쪽 모서리가 둥근 사각형 25"/>
                <p:cNvSpPr/>
                <p:nvPr/>
              </p:nvSpPr>
              <p:spPr>
                <a:xfrm>
                  <a:off x="1324302" y="4729661"/>
                  <a:ext cx="5675587" cy="740974"/>
                </a:xfrm>
                <a:prstGeom prst="round2SameRect">
                  <a:avLst/>
                </a:prstGeom>
                <a:solidFill>
                  <a:srgbClr val="AFD7D9">
                    <a:alpha val="95000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 rot="21119957">
                  <a:off x="3175779" y="5394155"/>
                  <a:ext cx="3547242" cy="425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Si-substrate</a:t>
                  </a:r>
                  <a:endParaRPr lang="ko-KR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28" name="양쪽 모서리가 둥근 사각형 27"/>
                <p:cNvSpPr/>
                <p:nvPr/>
              </p:nvSpPr>
              <p:spPr>
                <a:xfrm>
                  <a:off x="1350579" y="4493172"/>
                  <a:ext cx="5650732" cy="441438"/>
                </a:xfrm>
                <a:prstGeom prst="round2SameRect">
                  <a:avLst/>
                </a:prstGeom>
                <a:solidFill>
                  <a:srgbClr val="FFFF00">
                    <a:alpha val="79000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" name="양쪽 모서리가 둥근 사각형 28"/>
                <p:cNvSpPr/>
                <p:nvPr/>
              </p:nvSpPr>
              <p:spPr>
                <a:xfrm>
                  <a:off x="4670132" y="3790771"/>
                  <a:ext cx="1586653" cy="513215"/>
                </a:xfrm>
                <a:prstGeom prst="round2SameRect">
                  <a:avLst/>
                </a:prstGeom>
                <a:solidFill>
                  <a:srgbClr val="D22E69">
                    <a:alpha val="95000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" name="양쪽 모서리가 둥근 사각형 29"/>
                <p:cNvSpPr/>
                <p:nvPr/>
              </p:nvSpPr>
              <p:spPr>
                <a:xfrm>
                  <a:off x="2284284" y="4179654"/>
                  <a:ext cx="1586653" cy="513215"/>
                </a:xfrm>
                <a:prstGeom prst="round2SameRect">
                  <a:avLst/>
                </a:prstGeom>
                <a:solidFill>
                  <a:srgbClr val="D22E69">
                    <a:alpha val="95000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" name="양쪽 모서리가 둥근 사각형 30"/>
                <p:cNvSpPr/>
                <p:nvPr/>
              </p:nvSpPr>
              <p:spPr>
                <a:xfrm>
                  <a:off x="1336894" y="3166072"/>
                  <a:ext cx="5655607" cy="1532051"/>
                </a:xfrm>
                <a:prstGeom prst="round2SameRect">
                  <a:avLst/>
                </a:prstGeom>
                <a:solidFill>
                  <a:schemeClr val="accent1">
                    <a:lumMod val="60000"/>
                    <a:lumOff val="40000"/>
                    <a:alpha val="77000"/>
                  </a:scheme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2" name="양쪽 모서리가 둥근 사각형 31"/>
                <p:cNvSpPr/>
                <p:nvPr/>
              </p:nvSpPr>
              <p:spPr>
                <a:xfrm>
                  <a:off x="2950879" y="2554013"/>
                  <a:ext cx="2425617" cy="662639"/>
                </a:xfrm>
                <a:prstGeom prst="round2SameRect">
                  <a:avLst/>
                </a:prstGeom>
                <a:solidFill>
                  <a:srgbClr val="D22E69">
                    <a:alpha val="76863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 rot="21152549">
                  <a:off x="2800937" y="4051256"/>
                  <a:ext cx="2065283" cy="482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Al</a:t>
                  </a:r>
                  <a:endParaRPr lang="ko-KR" alt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 rot="21152549">
                  <a:off x="3100491" y="2676444"/>
                  <a:ext cx="2065283" cy="425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Al(Top Gate)</a:t>
                  </a:r>
                  <a:endParaRPr lang="ko-KR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 rot="21152549">
                  <a:off x="2378037" y="3243676"/>
                  <a:ext cx="4083271" cy="411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3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PMMA(Top Gate-insulator)</a:t>
                  </a:r>
                  <a:endParaRPr lang="ko-KR" altLang="en-US" sz="2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 rot="21138722">
                <a:off x="2175637" y="4842366"/>
                <a:ext cx="5596759" cy="425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Gate-insulator(Bottom Gate</a:t>
                </a:r>
                <a:r>
                  <a:rPr lang="en-US" altLang="ko-KR" sz="2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)</a:t>
                </a: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21063771">
                <a:off x="2513744" y="4425582"/>
                <a:ext cx="4729655" cy="42543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IGZO</a:t>
                </a:r>
                <a:r>
                  <a:rPr lang="ko-KR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ko-KR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(semiconductor layer</a:t>
                </a:r>
                <a:r>
                  <a:rPr lang="en-US" altLang="ko-KR" sz="2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)</a:t>
                </a: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 rot="21152549">
              <a:off x="5123799" y="3693898"/>
              <a:ext cx="2065283" cy="48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Al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cxnSp>
        <p:nvCxnSpPr>
          <p:cNvPr id="53" name="직선 화살표 연결선 52"/>
          <p:cNvCxnSpPr/>
          <p:nvPr/>
        </p:nvCxnSpPr>
        <p:spPr>
          <a:xfrm flipV="1">
            <a:off x="5315450" y="2145752"/>
            <a:ext cx="1731237" cy="19215"/>
          </a:xfrm>
          <a:prstGeom prst="straightConnector1">
            <a:avLst/>
          </a:prstGeom>
          <a:ln w="793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96929" y="1815623"/>
            <a:ext cx="1355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전극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52763" y="4312612"/>
            <a:ext cx="3515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절연체</a:t>
            </a:r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 (</a:t>
            </a:r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부도체</a:t>
            </a:r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)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44034" y="3805739"/>
            <a:ext cx="3515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반도체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V="1">
            <a:off x="6734831" y="4119298"/>
            <a:ext cx="1731237" cy="19215"/>
          </a:xfrm>
          <a:prstGeom prst="straightConnector1">
            <a:avLst/>
          </a:prstGeom>
          <a:ln w="793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6734831" y="4617822"/>
            <a:ext cx="1731237" cy="19215"/>
          </a:xfrm>
          <a:prstGeom prst="straightConnector1">
            <a:avLst/>
          </a:prstGeom>
          <a:ln w="793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450042" y="2913798"/>
            <a:ext cx="3515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절연체</a:t>
            </a:r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 (</a:t>
            </a:r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부도체</a:t>
            </a:r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)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6732110" y="3219008"/>
            <a:ext cx="1731237" cy="19215"/>
          </a:xfrm>
          <a:prstGeom prst="straightConnector1">
            <a:avLst/>
          </a:prstGeom>
          <a:ln w="793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4698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2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552580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986232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tabLst>
                <a:tab pos="2066925" algn="l"/>
              </a:tabLst>
            </a:pPr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Dual-Gate(</a:t>
            </a: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이중 </a:t>
            </a:r>
            <a:r>
              <a:rPr lang="ko-KR" altLang="en-US" sz="4000" dirty="0" err="1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게이트</a:t>
            </a:r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)</a:t>
            </a:r>
            <a:endParaRPr lang="ko-KR" altLang="en-US" sz="4000" dirty="0">
              <a:solidFill>
                <a:srgbClr val="11235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474463" y="2142699"/>
            <a:ext cx="6338914" cy="3849370"/>
            <a:chOff x="1324302" y="2554013"/>
            <a:chExt cx="6448094" cy="3547242"/>
          </a:xfrm>
        </p:grpSpPr>
        <p:grpSp>
          <p:nvGrpSpPr>
            <p:cNvPr id="20" name="그룹 27"/>
            <p:cNvGrpSpPr/>
            <p:nvPr/>
          </p:nvGrpSpPr>
          <p:grpSpPr>
            <a:xfrm>
              <a:off x="1324302" y="2554013"/>
              <a:ext cx="6448094" cy="3547242"/>
              <a:chOff x="1324302" y="2554013"/>
              <a:chExt cx="6448094" cy="3547242"/>
            </a:xfrm>
          </p:grpSpPr>
          <p:grpSp>
            <p:nvGrpSpPr>
              <p:cNvPr id="22" name="그룹 26"/>
              <p:cNvGrpSpPr/>
              <p:nvPr/>
            </p:nvGrpSpPr>
            <p:grpSpPr>
              <a:xfrm>
                <a:off x="1324302" y="2554013"/>
                <a:ext cx="5688216" cy="3547242"/>
                <a:chOff x="1324302" y="2554013"/>
                <a:chExt cx="5688216" cy="3547242"/>
              </a:xfrm>
            </p:grpSpPr>
            <p:sp>
              <p:nvSpPr>
                <p:cNvPr id="25" name="양쪽 모서리가 둥근 사각형 24"/>
                <p:cNvSpPr/>
                <p:nvPr/>
              </p:nvSpPr>
              <p:spPr>
                <a:xfrm>
                  <a:off x="1324303" y="5060709"/>
                  <a:ext cx="5675586" cy="1040546"/>
                </a:xfrm>
                <a:prstGeom prst="round2SameRect">
                  <a:avLst/>
                </a:prstGeom>
                <a:solidFill>
                  <a:schemeClr val="accent1">
                    <a:alpha val="95000"/>
                  </a:scheme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6" name="양쪽 모서리가 둥근 사각형 25"/>
                <p:cNvSpPr/>
                <p:nvPr/>
              </p:nvSpPr>
              <p:spPr>
                <a:xfrm>
                  <a:off x="1324302" y="4729661"/>
                  <a:ext cx="5675587" cy="740974"/>
                </a:xfrm>
                <a:prstGeom prst="round2SameRect">
                  <a:avLst/>
                </a:prstGeom>
                <a:solidFill>
                  <a:srgbClr val="AFD7D9">
                    <a:alpha val="95000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 rot="21119957">
                  <a:off x="3175779" y="5394155"/>
                  <a:ext cx="3547242" cy="425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Si-substrate</a:t>
                  </a:r>
                  <a:endParaRPr lang="ko-KR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28" name="양쪽 모서리가 둥근 사각형 27"/>
                <p:cNvSpPr/>
                <p:nvPr/>
              </p:nvSpPr>
              <p:spPr>
                <a:xfrm>
                  <a:off x="1350579" y="4493172"/>
                  <a:ext cx="5650732" cy="441438"/>
                </a:xfrm>
                <a:prstGeom prst="round2SameRect">
                  <a:avLst/>
                </a:prstGeom>
                <a:solidFill>
                  <a:srgbClr val="FFFF00">
                    <a:alpha val="79000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9" name="양쪽 모서리가 둥근 사각형 28"/>
                <p:cNvSpPr/>
                <p:nvPr/>
              </p:nvSpPr>
              <p:spPr>
                <a:xfrm>
                  <a:off x="4670132" y="3790771"/>
                  <a:ext cx="1586653" cy="513215"/>
                </a:xfrm>
                <a:prstGeom prst="round2SameRect">
                  <a:avLst/>
                </a:prstGeom>
                <a:solidFill>
                  <a:srgbClr val="D22E69">
                    <a:alpha val="95000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0" name="양쪽 모서리가 둥근 사각형 29"/>
                <p:cNvSpPr/>
                <p:nvPr/>
              </p:nvSpPr>
              <p:spPr>
                <a:xfrm>
                  <a:off x="2284284" y="4179654"/>
                  <a:ext cx="1586653" cy="513215"/>
                </a:xfrm>
                <a:prstGeom prst="round2SameRect">
                  <a:avLst/>
                </a:prstGeom>
                <a:solidFill>
                  <a:srgbClr val="D22E69">
                    <a:alpha val="95000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1" name="양쪽 모서리가 둥근 사각형 30"/>
                <p:cNvSpPr/>
                <p:nvPr/>
              </p:nvSpPr>
              <p:spPr>
                <a:xfrm>
                  <a:off x="1336894" y="3166072"/>
                  <a:ext cx="5675624" cy="1532051"/>
                </a:xfrm>
                <a:prstGeom prst="round2SameRect">
                  <a:avLst/>
                </a:prstGeom>
                <a:solidFill>
                  <a:schemeClr val="accent1">
                    <a:lumMod val="60000"/>
                    <a:lumOff val="40000"/>
                    <a:alpha val="77000"/>
                  </a:scheme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2" name="양쪽 모서리가 둥근 사각형 31"/>
                <p:cNvSpPr/>
                <p:nvPr/>
              </p:nvSpPr>
              <p:spPr>
                <a:xfrm>
                  <a:off x="2950879" y="2554013"/>
                  <a:ext cx="2425617" cy="662639"/>
                </a:xfrm>
                <a:prstGeom prst="round2SameRect">
                  <a:avLst/>
                </a:prstGeom>
                <a:solidFill>
                  <a:srgbClr val="D22E69">
                    <a:alpha val="76863"/>
                  </a:srgbClr>
                </a:solidFill>
                <a:ln>
                  <a:noFill/>
                </a:ln>
                <a:scene3d>
                  <a:camera prst="isometricOffAxis1Right"/>
                  <a:lightRig rig="threePt" dir="t"/>
                </a:scene3d>
                <a:sp3d>
                  <a:bevelT w="368300"/>
                  <a:bevelB w="215900" h="13716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 rot="21152549">
                  <a:off x="2800937" y="4051256"/>
                  <a:ext cx="2065283" cy="482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Al</a:t>
                  </a:r>
                  <a:endParaRPr lang="ko-KR" altLang="en-US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 rot="21152549">
                  <a:off x="3100491" y="2676444"/>
                  <a:ext cx="2065283" cy="425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4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Al(Top Gate)</a:t>
                  </a:r>
                  <a:endParaRPr lang="ko-KR" alt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 rot="21138722">
                <a:off x="2175637" y="4842366"/>
                <a:ext cx="5596759" cy="425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Gate-insulator(Bottom Gate</a:t>
                </a:r>
                <a:r>
                  <a:rPr lang="en-US" altLang="ko-KR" sz="2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)</a:t>
                </a: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21063771">
                <a:off x="2513744" y="4425582"/>
                <a:ext cx="4729655" cy="42543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IGZO</a:t>
                </a:r>
                <a:r>
                  <a:rPr lang="ko-KR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altLang="ko-KR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(semiconductor layer</a:t>
                </a:r>
                <a:r>
                  <a:rPr lang="en-US" altLang="ko-KR" sz="2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)</a:t>
                </a:r>
                <a:endParaRPr lang="ko-KR" alt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 rot="21152549">
              <a:off x="5123799" y="3693898"/>
              <a:ext cx="2065283" cy="482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Al</a:t>
              </a:r>
              <a:endPara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cxnSp>
        <p:nvCxnSpPr>
          <p:cNvPr id="36" name="직선 화살표 연결선 35"/>
          <p:cNvCxnSpPr/>
          <p:nvPr/>
        </p:nvCxnSpPr>
        <p:spPr>
          <a:xfrm>
            <a:off x="7066365" y="4029076"/>
            <a:ext cx="1108151" cy="0"/>
          </a:xfrm>
          <a:prstGeom prst="straightConnector1">
            <a:avLst/>
          </a:prstGeom>
          <a:ln w="793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11311" y="2198640"/>
            <a:ext cx="3396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Layer </a:t>
            </a:r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두께</a:t>
            </a:r>
            <a:endParaRPr lang="en-US" altLang="ko-KR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한나" charset="-127"/>
              <a:ea typeface="배달의민족 한나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IGZO&lt;&lt;10nm(</a:t>
            </a:r>
            <a:r>
              <a:rPr lang="en-US" altLang="ko-KR" sz="2400" dirty="0" smtClean="0"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very thin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전극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200nm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PMMA 500nm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Gate-insulator 200nm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Si </a:t>
            </a:r>
            <a:r>
              <a:rPr lang="ko-KR" altLang="en-U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웨이퍼</a:t>
            </a:r>
            <a:r>
              <a:rPr lang="ko-KR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625</a:t>
            </a: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µ</a:t>
            </a:r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rPr>
              <a:t>m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" charset="-127"/>
              <a:ea typeface="배달의민족 한나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21152549">
            <a:off x="2510356" y="2891102"/>
            <a:ext cx="40141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PMMA(Top Gate-insulator)</a:t>
            </a:r>
            <a:endParaRPr lang="ko-KR" altLang="en-US" sz="23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981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63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4">
            <a:extLst>
              <a:ext uri="{FF2B5EF4-FFF2-40B4-BE49-F238E27FC236}">
                <a16:creationId xmlns:a16="http://schemas.microsoft.com/office/drawing/2014/main" xmlns="" id="{B3001472-71EC-4D42-A0E9-5974AABEF75F}"/>
              </a:ext>
            </a:extLst>
          </p:cNvPr>
          <p:cNvGrpSpPr/>
          <p:nvPr/>
        </p:nvGrpSpPr>
        <p:grpSpPr>
          <a:xfrm>
            <a:off x="3554919" y="2547185"/>
            <a:ext cx="5571827" cy="1753144"/>
            <a:chOff x="3554919" y="2499289"/>
            <a:chExt cx="5571827" cy="17531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78F9B89-8A45-4639-AEF1-79004D8A9BCC}"/>
                </a:ext>
              </a:extLst>
            </p:cNvPr>
            <p:cNvSpPr txBox="1"/>
            <p:nvPr/>
          </p:nvSpPr>
          <p:spPr>
            <a:xfrm>
              <a:off x="3554919" y="2928994"/>
              <a:ext cx="5571827" cy="132343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200" dirty="0" smtClean="0">
                  <a:solidFill>
                    <a:srgbClr val="001545"/>
                  </a:solidFill>
                  <a:latin typeface="배달의민족 한나" pitchFamily="18" charset="-127"/>
                  <a:ea typeface="배달의민족 한나" pitchFamily="18" charset="-127"/>
                </a:rPr>
                <a:t>03</a:t>
              </a:r>
              <a:r>
                <a:rPr lang="en-US" altLang="ko-KR" sz="4000" spc="-200" dirty="0" smtClean="0">
                  <a:solidFill>
                    <a:srgbClr val="001545"/>
                  </a:solidFill>
                  <a:latin typeface="배달의민족 한나" pitchFamily="18" charset="-127"/>
                  <a:ea typeface="배달의민족 한나" pitchFamily="18" charset="-127"/>
                </a:rPr>
                <a:t>. </a:t>
              </a:r>
              <a:r>
                <a:rPr lang="ko-KR" altLang="en-US" sz="4000" spc="-200" dirty="0" smtClean="0">
                  <a:solidFill>
                    <a:srgbClr val="112351"/>
                  </a:solidFill>
                  <a:latin typeface="배달의민족 한나" pitchFamily="18" charset="-127"/>
                  <a:ea typeface="배달의민족 한나" pitchFamily="18" charset="-127"/>
                </a:rPr>
                <a:t>공정</a:t>
              </a:r>
              <a:endPara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endParaRPr>
            </a:p>
            <a:p>
              <a:pPr algn="ctr"/>
              <a:endParaRPr lang="en-US" altLang="ko-KR" sz="4000" spc="-200" dirty="0">
                <a:solidFill>
                  <a:srgbClr val="001545"/>
                </a:solidFill>
                <a:latin typeface="배달의민족 한나" pitchFamily="18" charset="-127"/>
                <a:ea typeface="배달의민족 한나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2BE1A752-4F17-4ABD-B203-F4FA19401DBF}"/>
                </a:ext>
              </a:extLst>
            </p:cNvPr>
            <p:cNvSpPr/>
            <p:nvPr/>
          </p:nvSpPr>
          <p:spPr>
            <a:xfrm>
              <a:off x="3734802" y="2499289"/>
              <a:ext cx="5161548" cy="1382630"/>
            </a:xfrm>
            <a:prstGeom prst="rect">
              <a:avLst/>
            </a:prstGeom>
            <a:noFill/>
            <a:ln w="9525">
              <a:solidFill>
                <a:srgbClr val="00154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70671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986232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tabLst>
                <a:tab pos="2066925" algn="l"/>
              </a:tabLst>
            </a:pP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공정</a:t>
            </a:r>
            <a:endParaRPr lang="ko-KR" altLang="en-US" sz="4000" dirty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pic>
        <p:nvPicPr>
          <p:cNvPr id="10" name="20190403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10000" y="2133600"/>
            <a:ext cx="457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5522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3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63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4">
            <a:extLst>
              <a:ext uri="{FF2B5EF4-FFF2-40B4-BE49-F238E27FC236}">
                <a16:creationId xmlns:a16="http://schemas.microsoft.com/office/drawing/2014/main" xmlns="" id="{B3001472-71EC-4D42-A0E9-5974AABEF75F}"/>
              </a:ext>
            </a:extLst>
          </p:cNvPr>
          <p:cNvGrpSpPr/>
          <p:nvPr/>
        </p:nvGrpSpPr>
        <p:grpSpPr>
          <a:xfrm>
            <a:off x="3554919" y="2547185"/>
            <a:ext cx="5571827" cy="1382630"/>
            <a:chOff x="3554919" y="2499289"/>
            <a:chExt cx="5571827" cy="13826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78F9B89-8A45-4639-AEF1-79004D8A9BCC}"/>
                </a:ext>
              </a:extLst>
            </p:cNvPr>
            <p:cNvSpPr txBox="1"/>
            <p:nvPr/>
          </p:nvSpPr>
          <p:spPr>
            <a:xfrm>
              <a:off x="3554919" y="2928994"/>
              <a:ext cx="5571827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200" dirty="0" smtClean="0">
                  <a:solidFill>
                    <a:srgbClr val="001545"/>
                  </a:solidFill>
                  <a:latin typeface="배달의민족 한나" pitchFamily="18" charset="-127"/>
                  <a:ea typeface="배달의민족 한나" pitchFamily="18" charset="-127"/>
                </a:rPr>
                <a:t>04</a:t>
              </a:r>
              <a:r>
                <a:rPr lang="en-US" altLang="ko-KR" sz="4000" spc="-200" dirty="0" smtClean="0">
                  <a:solidFill>
                    <a:srgbClr val="001545"/>
                  </a:solidFill>
                  <a:latin typeface="배달의민족 한나" pitchFamily="18" charset="-127"/>
                  <a:ea typeface="배달의민족 한나" pitchFamily="18" charset="-127"/>
                </a:rPr>
                <a:t>.  </a:t>
              </a:r>
              <a:r>
                <a:rPr lang="ko-KR" altLang="en-US" sz="4000" spc="-200" dirty="0" smtClean="0">
                  <a:solidFill>
                    <a:srgbClr val="001545"/>
                  </a:solidFill>
                  <a:latin typeface="배달의민족 한나" pitchFamily="18" charset="-127"/>
                  <a:ea typeface="배달의민족 한나" pitchFamily="18" charset="-127"/>
                </a:rPr>
                <a:t>공정 결과</a:t>
              </a:r>
              <a:endParaRPr lang="en-US" altLang="ko-KR" sz="4000" spc="-200" dirty="0">
                <a:solidFill>
                  <a:srgbClr val="001545"/>
                </a:solidFill>
                <a:latin typeface="배달의민족 한나" pitchFamily="18" charset="-127"/>
                <a:ea typeface="배달의민족 한나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2BE1A752-4F17-4ABD-B203-F4FA19401DBF}"/>
                </a:ext>
              </a:extLst>
            </p:cNvPr>
            <p:cNvSpPr/>
            <p:nvPr/>
          </p:nvSpPr>
          <p:spPr>
            <a:xfrm>
              <a:off x="3734802" y="2499289"/>
              <a:ext cx="5161548" cy="1382630"/>
            </a:xfrm>
            <a:prstGeom prst="rect">
              <a:avLst/>
            </a:prstGeom>
            <a:noFill/>
            <a:ln w="9525">
              <a:solidFill>
                <a:srgbClr val="00154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85468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5749" y="2181340"/>
            <a:ext cx="2093205" cy="78219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986232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tabLst>
                <a:tab pos="2066925" algn="l"/>
              </a:tabLst>
            </a:pP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공정 결과</a:t>
            </a:r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 – </a:t>
            </a:r>
            <a:r>
              <a:rPr lang="ko-KR" altLang="en-US" sz="4000" dirty="0" err="1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파라미터</a:t>
            </a: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 </a:t>
            </a:r>
            <a:endParaRPr lang="ko-KR" altLang="en-US" sz="4000" dirty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9" name="사각형: 잘린 대각선 방향 모서리 1">
            <a:extLst>
              <a:ext uri="{FF2B5EF4-FFF2-40B4-BE49-F238E27FC236}">
                <a16:creationId xmlns:a16="http://schemas.microsoft.com/office/drawing/2014/main" xmlns="" id="{69E3AB53-027F-4157-BC67-7B00C5ED42ED}"/>
              </a:ext>
            </a:extLst>
          </p:cNvPr>
          <p:cNvSpPr/>
          <p:nvPr/>
        </p:nvSpPr>
        <p:spPr>
          <a:xfrm>
            <a:off x="1126435" y="1755321"/>
            <a:ext cx="10005391" cy="3736658"/>
          </a:xfrm>
          <a:prstGeom prst="snip2DiagRect">
            <a:avLst/>
          </a:prstGeom>
          <a:solidFill>
            <a:srgbClr val="001545">
              <a:alpha val="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rgbClr val="FF9966"/>
                </a:solidFill>
                <a:latin typeface="배달의민족 한나" pitchFamily="18" charset="-127"/>
                <a:ea typeface="배달의민족 한나" pitchFamily="18" charset="-127"/>
              </a:rPr>
              <a:t>On/Off current ratio </a:t>
            </a:r>
            <a:endParaRPr lang="en-US" altLang="ko-KR" sz="28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 TFT 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작동의 포화 영역에서 </a:t>
            </a:r>
            <a:r>
              <a:rPr lang="ko-KR" altLang="en-US" sz="2800" dirty="0" err="1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드레인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 전류의 최고 값과 최소 값의 비</a:t>
            </a:r>
            <a:endParaRPr lang="en-US" altLang="ko-KR" sz="28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/>
            <a:endParaRPr lang="en-US" altLang="ko-KR" sz="28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rgbClr val="FF9966"/>
                </a:solidFill>
                <a:latin typeface="배달의민족 한나" pitchFamily="18" charset="-127"/>
                <a:ea typeface="배달의민족 한나" pitchFamily="18" charset="-127"/>
              </a:rPr>
              <a:t>Sub-Threshold Voltage Swing(Vss) </a:t>
            </a:r>
            <a:endParaRPr lang="en-US" altLang="ko-KR" sz="28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/>
            <a:r>
              <a:rPr lang="ko-KR" altLang="en-US" sz="2800" dirty="0" err="1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드레인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 전류를 </a:t>
            </a:r>
            <a:r>
              <a:rPr lang="en-US" altLang="ko-KR" sz="2800" dirty="0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10</a:t>
            </a:r>
            <a:r>
              <a:rPr lang="ko-KR" altLang="en-US" sz="2800" dirty="0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배 증가시키기 위한 필요 전압에 대한 기울기  </a:t>
            </a:r>
            <a:endParaRPr lang="en-US" altLang="ko-KR" sz="2800" dirty="0" smtClean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                                               </a:t>
            </a:r>
          </a:p>
          <a:p>
            <a:pPr algn="ctr"/>
            <a:r>
              <a:rPr lang="en-US" altLang="ko-KR" sz="2800" dirty="0" smtClean="0">
                <a:solidFill>
                  <a:srgbClr val="FF9966"/>
                </a:solidFill>
                <a:latin typeface="배달의민족 한나" pitchFamily="18" charset="-127"/>
                <a:ea typeface="배달의민족 한나" pitchFamily="18" charset="-127"/>
              </a:rPr>
              <a:t>Mobility</a:t>
            </a:r>
            <a:r>
              <a:rPr lang="en-US" altLang="ko-KR" sz="2800" dirty="0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 </a:t>
            </a: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배달의민족 한나" pitchFamily="18" charset="-127"/>
                <a:ea typeface="배달의민족 한나" pitchFamily="18" charset="-127"/>
              </a:rPr>
              <a:t>응답에 따른 전자의 이동도</a:t>
            </a:r>
            <a:endParaRPr lang="ko-KR" altLang="en-US" sz="2800" dirty="0">
              <a:solidFill>
                <a:schemeClr val="tx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52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80011270"/>
              </p:ext>
            </p:extLst>
          </p:nvPr>
        </p:nvGraphicFramePr>
        <p:xfrm>
          <a:off x="1783829" y="2159305"/>
          <a:ext cx="8406772" cy="32279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016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16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016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016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48175">
                <a:tc>
                  <a:txBody>
                    <a:bodyPr/>
                    <a:lstStyle/>
                    <a:p>
                      <a:pPr lvl="0" algn="ctr" latinLnBrk="1"/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배달의민족 한나" charset="-127"/>
                          <a:ea typeface="배달의민족 한나" charset="-127"/>
                        </a:rPr>
                        <a:t>0.03mol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배달의민족 한나" charset="-127"/>
                          <a:ea typeface="배달의민족 한나" charset="-127"/>
                        </a:rPr>
                        <a:t>0.04mol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bg1"/>
                          </a:solidFill>
                          <a:latin typeface="배달의민족 한나" charset="-127"/>
                          <a:ea typeface="배달의민족 한나" charset="-127"/>
                        </a:rPr>
                        <a:t>0.05mol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325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On current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낮 음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중 간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높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 음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3256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Off</a:t>
                      </a:r>
                      <a:r>
                        <a:rPr lang="en-US" altLang="ko-KR" sz="24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 current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낮 음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중 간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높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 음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3256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반도체 두께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얇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 음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중 간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배달의민족 한나" charset="-127"/>
                          <a:ea typeface="배달의민족 한나" charset="-127"/>
                        </a:rPr>
                        <a:t>두꺼움</a:t>
                      </a:r>
                      <a:endParaRPr lang="ko-KR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배달의민족 한나" charset="-127"/>
                        <a:ea typeface="배달의민족 한나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1795749" y="2181340"/>
            <a:ext cx="2093205" cy="78219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986232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tabLst>
                <a:tab pos="2066925" algn="l"/>
              </a:tabLst>
            </a:pP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공정 결과</a:t>
            </a:r>
            <a:endParaRPr lang="ko-KR" altLang="en-US" sz="4000" dirty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52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5749" y="2181340"/>
            <a:ext cx="2093205" cy="78219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94593" y="1334447"/>
            <a:ext cx="10673271" cy="5130099"/>
            <a:chOff x="70338" y="320218"/>
            <a:chExt cx="12317433" cy="6330950"/>
          </a:xfrm>
        </p:grpSpPr>
        <p:graphicFrame>
          <p:nvGraphicFramePr>
            <p:cNvPr id="9" name="개체 8">
              <a:extLst>
                <a:ext uri="{FF2B5EF4-FFF2-40B4-BE49-F238E27FC236}">
                  <a16:creationId xmlns:a16="http://schemas.microsoft.com/office/drawing/2014/main" xmlns="" id="{AFF565CE-EDDB-4DDA-989C-100C9547B7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341860128"/>
                </p:ext>
              </p:extLst>
            </p:nvPr>
          </p:nvGraphicFramePr>
          <p:xfrm>
            <a:off x="70338" y="320218"/>
            <a:ext cx="4152900" cy="2901950"/>
          </p:xfrm>
          <a:graphic>
            <a:graphicData uri="http://schemas.openxmlformats.org/presentationml/2006/ole">
              <p:oleObj spid="_x0000_s2190" name="Graph" r:id="rId4" imgW="4141694" imgH="2886635" progId="Origin50.Graph">
                <p:embed/>
              </p:oleObj>
            </a:graphicData>
          </a:graphic>
        </p:graphicFrame>
        <p:graphicFrame>
          <p:nvGraphicFramePr>
            <p:cNvPr id="10" name="개체 9">
              <a:extLst>
                <a:ext uri="{FF2B5EF4-FFF2-40B4-BE49-F238E27FC236}">
                  <a16:creationId xmlns:a16="http://schemas.microsoft.com/office/drawing/2014/main" xmlns="" id="{88B37B30-5E3A-4BDE-B868-8B21530F8B5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4287380072"/>
                </p:ext>
              </p:extLst>
            </p:nvPr>
          </p:nvGraphicFramePr>
          <p:xfrm>
            <a:off x="4089888" y="320218"/>
            <a:ext cx="4152900" cy="2901950"/>
          </p:xfrm>
          <a:graphic>
            <a:graphicData uri="http://schemas.openxmlformats.org/presentationml/2006/ole">
              <p:oleObj spid="_x0000_s2191" name="Graph" r:id="rId5" imgW="4141694" imgH="2886635" progId="Origin50.Graph">
                <p:embed/>
              </p:oleObj>
            </a:graphicData>
          </a:graphic>
        </p:graphicFrame>
        <p:graphicFrame>
          <p:nvGraphicFramePr>
            <p:cNvPr id="13" name="개체 12">
              <a:extLst>
                <a:ext uri="{FF2B5EF4-FFF2-40B4-BE49-F238E27FC236}">
                  <a16:creationId xmlns:a16="http://schemas.microsoft.com/office/drawing/2014/main" xmlns="" id="{D704D7C0-F894-4825-AC83-1244EE0BB9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326134995"/>
                </p:ext>
              </p:extLst>
            </p:nvPr>
          </p:nvGraphicFramePr>
          <p:xfrm>
            <a:off x="8234871" y="320218"/>
            <a:ext cx="4152900" cy="2901950"/>
          </p:xfrm>
          <a:graphic>
            <a:graphicData uri="http://schemas.openxmlformats.org/presentationml/2006/ole">
              <p:oleObj spid="_x0000_s2192" name="Graph" r:id="rId6" imgW="4141694" imgH="2886635" progId="Origin50.Graph">
                <p:embed/>
              </p:oleObj>
            </a:graphicData>
          </a:graphic>
        </p:graphicFrame>
        <p:graphicFrame>
          <p:nvGraphicFramePr>
            <p:cNvPr id="15" name="개체 14">
              <a:extLst>
                <a:ext uri="{FF2B5EF4-FFF2-40B4-BE49-F238E27FC236}">
                  <a16:creationId xmlns:a16="http://schemas.microsoft.com/office/drawing/2014/main" xmlns="" id="{EC39BA48-55D6-47BF-BFED-7DEAABA8E4D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160869164"/>
                </p:ext>
              </p:extLst>
            </p:nvPr>
          </p:nvGraphicFramePr>
          <p:xfrm>
            <a:off x="70338" y="3749218"/>
            <a:ext cx="4152900" cy="2901950"/>
          </p:xfrm>
          <a:graphic>
            <a:graphicData uri="http://schemas.openxmlformats.org/presentationml/2006/ole">
              <p:oleObj spid="_x0000_s2193" name="Graph" r:id="rId7" imgW="4141694" imgH="2886635" progId="Origin50.Graph">
                <p:embed/>
              </p:oleObj>
            </a:graphicData>
          </a:graphic>
        </p:graphicFrame>
        <p:graphicFrame>
          <p:nvGraphicFramePr>
            <p:cNvPr id="16" name="개체 15">
              <a:extLst>
                <a:ext uri="{FF2B5EF4-FFF2-40B4-BE49-F238E27FC236}">
                  <a16:creationId xmlns:a16="http://schemas.microsoft.com/office/drawing/2014/main" xmlns="" id="{9A247503-22BC-4BEC-9AAD-6B43B16463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848104881"/>
                </p:ext>
              </p:extLst>
            </p:nvPr>
          </p:nvGraphicFramePr>
          <p:xfrm>
            <a:off x="4223238" y="3749218"/>
            <a:ext cx="4152900" cy="2901950"/>
          </p:xfrm>
          <a:graphic>
            <a:graphicData uri="http://schemas.openxmlformats.org/presentationml/2006/ole">
              <p:oleObj spid="_x0000_s2194" name="Graph" r:id="rId8" imgW="4141694" imgH="2886635" progId="Origin50.Graph">
                <p:embed/>
              </p:oleObj>
            </a:graphicData>
          </a:graphic>
        </p:graphicFrame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0116535" y="441038"/>
            <a:ext cx="1944373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400</a:t>
            </a:r>
            <a:r>
              <a:rPr lang="ko-KR" altLang="en-US" sz="2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도 </a:t>
            </a:r>
            <a:r>
              <a:rPr lang="en-US" altLang="ko-KR" sz="2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0.04</a:t>
            </a:r>
            <a:r>
              <a:rPr lang="ko-KR" altLang="en-US" sz="2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몰 </a:t>
            </a:r>
            <a:endParaRPr lang="en-US" altLang="ko-KR" sz="2000" dirty="0" smtClean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986232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tabLst>
                <a:tab pos="2066925" algn="l"/>
              </a:tabLst>
            </a:pP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공정 결과</a:t>
            </a:r>
            <a:endParaRPr lang="ko-KR" altLang="en-US" sz="4000" dirty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730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5749" y="2181340"/>
            <a:ext cx="2093205" cy="78219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6"/>
          <p:cNvGrpSpPr/>
          <p:nvPr/>
        </p:nvGrpSpPr>
        <p:grpSpPr>
          <a:xfrm>
            <a:off x="756139" y="1287850"/>
            <a:ext cx="9925465" cy="4755678"/>
            <a:chOff x="1266370" y="990828"/>
            <a:chExt cx="9577616" cy="4755678"/>
          </a:xfrm>
        </p:grpSpPr>
        <p:graphicFrame>
          <p:nvGraphicFramePr>
            <p:cNvPr id="18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4610098" y="990828"/>
            <a:ext cx="2890157" cy="2381024"/>
          </p:xfrm>
          <a:graphic>
            <a:graphicData uri="http://schemas.openxmlformats.org/presentationml/2006/ole">
              <p:oleObj spid="_x0000_s4255" name="Graph" r:id="rId4" imgW="4391025" imgH="3067050" progId="Origin50.Graph">
                <p:embed/>
              </p:oleObj>
            </a:graphicData>
          </a:graphic>
        </p:graphicFrame>
        <p:graphicFrame>
          <p:nvGraphicFramePr>
            <p:cNvPr id="19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8029079" y="1038066"/>
            <a:ext cx="2722122" cy="2244725"/>
          </p:xfrm>
          <a:graphic>
            <a:graphicData uri="http://schemas.openxmlformats.org/presentationml/2006/ole">
              <p:oleObj spid="_x0000_s4256" name="Graph" r:id="rId5" imgW="4137434" imgH="2888055" progId="Origin50.Graph">
                <p:embed/>
              </p:oleObj>
            </a:graphicData>
          </a:graphic>
        </p:graphicFrame>
        <p:graphicFrame>
          <p:nvGraphicFramePr>
            <p:cNvPr id="20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1266370" y="990828"/>
            <a:ext cx="2890157" cy="2381024"/>
          </p:xfrm>
          <a:graphic>
            <a:graphicData uri="http://schemas.openxmlformats.org/presentationml/2006/ole">
              <p:oleObj spid="_x0000_s4257" name="Graph" r:id="rId6" imgW="4391025" imgH="3067050" progId="Origin50.Graph">
                <p:embed/>
              </p:oleObj>
            </a:graphicData>
          </a:graphic>
        </p:graphicFrame>
        <p:graphicFrame>
          <p:nvGraphicFramePr>
            <p:cNvPr id="21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1266370" y="3365482"/>
            <a:ext cx="2890157" cy="2381024"/>
          </p:xfrm>
          <a:graphic>
            <a:graphicData uri="http://schemas.openxmlformats.org/presentationml/2006/ole">
              <p:oleObj spid="_x0000_s4258" name="Graph" r:id="rId7" imgW="4391025" imgH="3067050" progId="Origin50.Graph">
                <p:embed/>
              </p:oleObj>
            </a:graphicData>
          </a:graphic>
        </p:graphicFrame>
        <p:graphicFrame>
          <p:nvGraphicFramePr>
            <p:cNvPr id="22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4610099" y="3365482"/>
            <a:ext cx="2890157" cy="2381024"/>
          </p:xfrm>
          <a:graphic>
            <a:graphicData uri="http://schemas.openxmlformats.org/presentationml/2006/ole">
              <p:oleObj spid="_x0000_s4259" name="Graph" r:id="rId8" imgW="4391025" imgH="3067050" progId="Origin50.Graph">
                <p:embed/>
              </p:oleObj>
            </a:graphicData>
          </a:graphic>
        </p:graphicFrame>
        <p:graphicFrame>
          <p:nvGraphicFramePr>
            <p:cNvPr id="23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7953829" y="3365482"/>
            <a:ext cx="2890157" cy="2381024"/>
          </p:xfrm>
          <a:graphic>
            <a:graphicData uri="http://schemas.openxmlformats.org/presentationml/2006/ole">
              <p:oleObj spid="_x0000_s4260" name="Graph" r:id="rId9" imgW="4391025" imgH="3067050" progId="Origin50.Graph">
                <p:embed/>
              </p:oleObj>
            </a:graphicData>
          </a:graphic>
        </p:graphicFrame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0127093" y="441038"/>
            <a:ext cx="1944373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400</a:t>
            </a:r>
            <a:r>
              <a:rPr lang="ko-KR" altLang="en-US" sz="2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도 </a:t>
            </a:r>
            <a:r>
              <a:rPr lang="en-US" altLang="ko-KR" sz="2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0.05</a:t>
            </a:r>
            <a:r>
              <a:rPr lang="ko-KR" altLang="en-US" sz="2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몰 </a:t>
            </a:r>
            <a:endParaRPr lang="en-US" altLang="ko-KR" sz="2000" dirty="0" smtClean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986232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tabLst>
                <a:tab pos="2066925" algn="l"/>
              </a:tabLst>
            </a:pP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공정 결과</a:t>
            </a:r>
            <a:endParaRPr lang="ko-KR" altLang="en-US" sz="4000" dirty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539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5749" y="2181340"/>
            <a:ext cx="2093205" cy="78219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986232" y="441038"/>
            <a:ext cx="9092585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tabLst>
                <a:tab pos="2066925" algn="l"/>
              </a:tabLst>
            </a:pP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공정 결과 </a:t>
            </a:r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- 400</a:t>
            </a: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도 </a:t>
            </a:r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0.05mol Parameter</a:t>
            </a:r>
            <a:endParaRPr lang="ko-KR" altLang="en-US" sz="4000" dirty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graphicFrame>
        <p:nvGraphicFramePr>
          <p:cNvPr id="53256" name="Object 8"/>
          <p:cNvGraphicFramePr>
            <a:graphicFrameLocks noChangeAspect="1"/>
          </p:cNvGraphicFramePr>
          <p:nvPr/>
        </p:nvGraphicFramePr>
        <p:xfrm>
          <a:off x="3907736" y="2067347"/>
          <a:ext cx="4516642" cy="3157192"/>
        </p:xfrm>
        <a:graphic>
          <a:graphicData uri="http://schemas.openxmlformats.org/presentationml/2006/ole">
            <p:oleObj spid="_x0000_s53256" name="Graph" r:id="rId4" imgW="4153680" imgH="2901600" progId="Origin50.Graph">
              <p:embed/>
            </p:oleObj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7656858" y="2054094"/>
          <a:ext cx="4667662" cy="3262757"/>
        </p:xfrm>
        <a:graphic>
          <a:graphicData uri="http://schemas.openxmlformats.org/presentationml/2006/ole">
            <p:oleObj spid="_x0000_s53257" name="Graph" r:id="rId5" imgW="4153680" imgH="2901600" progId="Origin50.Graph">
              <p:embed/>
            </p:oleObj>
          </a:graphicData>
        </a:graphic>
      </p:graphicFrame>
      <p:graphicFrame>
        <p:nvGraphicFramePr>
          <p:cNvPr id="53258" name="Object 10"/>
          <p:cNvGraphicFramePr>
            <a:graphicFrameLocks noChangeAspect="1"/>
          </p:cNvGraphicFramePr>
          <p:nvPr/>
        </p:nvGraphicFramePr>
        <p:xfrm>
          <a:off x="97458" y="2067345"/>
          <a:ext cx="4535602" cy="3170445"/>
        </p:xfrm>
        <a:graphic>
          <a:graphicData uri="http://schemas.openxmlformats.org/presentationml/2006/ole">
            <p:oleObj spid="_x0000_s53258" name="Graph" r:id="rId6" imgW="4153680" imgH="2901600" progId="Origin50.Graph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93539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F2B4FB5-B907-40A8-A63A-3D6E7B88C66D}"/>
              </a:ext>
            </a:extLst>
          </p:cNvPr>
          <p:cNvGrpSpPr/>
          <p:nvPr/>
        </p:nvGrpSpPr>
        <p:grpSpPr>
          <a:xfrm rot="10800000">
            <a:off x="-14748" y="206833"/>
            <a:ext cx="12206749" cy="6444335"/>
            <a:chOff x="-14748" y="206833"/>
            <a:chExt cx="12206749" cy="644433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4EC2E602-AF99-44C7-9B46-9CD7539168D4}"/>
                </a:ext>
              </a:extLst>
            </p:cNvPr>
            <p:cNvSpPr/>
            <p:nvPr/>
          </p:nvSpPr>
          <p:spPr>
            <a:xfrm rot="10800000" flipH="1" flipV="1">
              <a:off x="210222" y="206833"/>
              <a:ext cx="11771556" cy="6444335"/>
            </a:xfrm>
            <a:prstGeom prst="rect">
              <a:avLst/>
            </a:prstGeom>
            <a:noFill/>
            <a:ln w="38100">
              <a:solidFill>
                <a:srgbClr val="0015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xmlns="" id="{B3BBF769-BE0A-4ED5-AF9D-18D199772D84}"/>
                </a:ext>
              </a:extLst>
            </p:cNvPr>
            <p:cNvSpPr/>
            <p:nvPr/>
          </p:nvSpPr>
          <p:spPr>
            <a:xfrm rot="10800000" flipH="1" flipV="1">
              <a:off x="8224094" y="206833"/>
              <a:ext cx="3668603" cy="6444334"/>
            </a:xfrm>
            <a:prstGeom prst="parallelogram">
              <a:avLst>
                <a:gd name="adj" fmla="val 24215"/>
              </a:avLst>
            </a:prstGeom>
            <a:solidFill>
              <a:srgbClr val="001545">
                <a:alpha val="87843"/>
              </a:srgb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1FBCB417-96EA-48B9-A8AB-95DC451ADB2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-14748" y="427350"/>
              <a:ext cx="8288593" cy="0"/>
            </a:xfrm>
            <a:prstGeom prst="line">
              <a:avLst/>
            </a:prstGeom>
            <a:ln w="25400">
              <a:solidFill>
                <a:srgbClr val="001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F11E6B2B-66A2-47E7-8717-3E4A043C8D6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451123" y="6459438"/>
              <a:ext cx="8740878" cy="0"/>
            </a:xfrm>
            <a:prstGeom prst="line">
              <a:avLst/>
            </a:prstGeom>
            <a:ln w="25400">
              <a:solidFill>
                <a:srgbClr val="001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DC2A84-3056-44FD-AA1B-B50EFDA47EE5}"/>
              </a:ext>
            </a:extLst>
          </p:cNvPr>
          <p:cNvSpPr txBox="1"/>
          <p:nvPr/>
        </p:nvSpPr>
        <p:spPr>
          <a:xfrm>
            <a:off x="1175810" y="738415"/>
            <a:ext cx="222377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itchFamily="18" charset="-127"/>
                <a:ea typeface="배달의민족 한나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298BC0C-450C-430E-822F-BD43A822A666}"/>
              </a:ext>
            </a:extLst>
          </p:cNvPr>
          <p:cNvSpPr txBox="1"/>
          <p:nvPr/>
        </p:nvSpPr>
        <p:spPr>
          <a:xfrm>
            <a:off x="3670939" y="1043313"/>
            <a:ext cx="205376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1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3600" dirty="0">
              <a:solidFill>
                <a:srgbClr val="0015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7EF0017-B98A-4398-B6DB-35F132AEB1AE}"/>
              </a:ext>
            </a:extLst>
          </p:cNvPr>
          <p:cNvSpPr txBox="1"/>
          <p:nvPr/>
        </p:nvSpPr>
        <p:spPr>
          <a:xfrm>
            <a:off x="7336769" y="1127229"/>
            <a:ext cx="205376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1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3600" dirty="0">
              <a:solidFill>
                <a:srgbClr val="0015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1BD60F8-F1C9-4287-8F88-88D5C640E68B}"/>
              </a:ext>
            </a:extLst>
          </p:cNvPr>
          <p:cNvSpPr txBox="1"/>
          <p:nvPr/>
        </p:nvSpPr>
        <p:spPr>
          <a:xfrm>
            <a:off x="3670939" y="3757229"/>
            <a:ext cx="205376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154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3600" dirty="0">
              <a:solidFill>
                <a:srgbClr val="00154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52B9FF6-A76D-487A-B14D-1CDA6F1FD2A2}"/>
              </a:ext>
            </a:extLst>
          </p:cNvPr>
          <p:cNvSpPr txBox="1"/>
          <p:nvPr/>
        </p:nvSpPr>
        <p:spPr>
          <a:xfrm>
            <a:off x="5902841" y="1095365"/>
            <a:ext cx="2053760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rgbClr val="00154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959C2B9-1D98-41A5-80CD-EF841DD30361}"/>
              </a:ext>
            </a:extLst>
          </p:cNvPr>
          <p:cNvSpPr txBox="1"/>
          <p:nvPr/>
        </p:nvSpPr>
        <p:spPr>
          <a:xfrm>
            <a:off x="5039772" y="1722524"/>
            <a:ext cx="2152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 </a:t>
            </a:r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TFT/</a:t>
            </a:r>
          </a:p>
          <a:p>
            <a:pPr algn="ctr" fontAlgn="base"/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IGZO</a:t>
            </a:r>
            <a:endParaRPr lang="en-US" altLang="ko-KR" sz="4000" dirty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4897D40-BC44-4E9A-9884-A0D54C19847B}"/>
              </a:ext>
            </a:extLst>
          </p:cNvPr>
          <p:cNvSpPr txBox="1"/>
          <p:nvPr/>
        </p:nvSpPr>
        <p:spPr>
          <a:xfrm>
            <a:off x="8574608" y="1705159"/>
            <a:ext cx="3371727" cy="105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Dual-Gate</a:t>
            </a:r>
            <a:endParaRPr lang="ko-KR" altLang="en-US" sz="4000" dirty="0" smtClean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27E1394-64C6-46FB-AFD7-1A2368B1E9ED}"/>
              </a:ext>
            </a:extLst>
          </p:cNvPr>
          <p:cNvSpPr txBox="1"/>
          <p:nvPr/>
        </p:nvSpPr>
        <p:spPr>
          <a:xfrm>
            <a:off x="3946189" y="4387649"/>
            <a:ext cx="42748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공정 과정</a:t>
            </a:r>
            <a:endParaRPr lang="en-US" altLang="ko-KR" sz="4000" dirty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1BD60F8-F1C9-4287-8F88-88D5C640E68B}"/>
              </a:ext>
            </a:extLst>
          </p:cNvPr>
          <p:cNvSpPr txBox="1"/>
          <p:nvPr/>
        </p:nvSpPr>
        <p:spPr>
          <a:xfrm>
            <a:off x="7337721" y="3755423"/>
            <a:ext cx="205376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11235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3600" dirty="0">
              <a:solidFill>
                <a:srgbClr val="11235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27E1394-64C6-46FB-AFD7-1A2368B1E9ED}"/>
              </a:ext>
            </a:extLst>
          </p:cNvPr>
          <p:cNvSpPr txBox="1"/>
          <p:nvPr/>
        </p:nvSpPr>
        <p:spPr>
          <a:xfrm>
            <a:off x="7965556" y="4385811"/>
            <a:ext cx="42748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rPr>
              <a:t>공정 결과</a:t>
            </a:r>
            <a:endParaRPr lang="en-US" altLang="ko-KR" sz="4000" dirty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0" y="1387095"/>
            <a:ext cx="3110148" cy="1154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14476F6-D22C-4E0F-996C-661BF4BCD0F3}"/>
              </a:ext>
            </a:extLst>
          </p:cNvPr>
          <p:cNvSpPr/>
          <p:nvPr/>
        </p:nvSpPr>
        <p:spPr>
          <a:xfrm>
            <a:off x="2753729" y="1630633"/>
            <a:ext cx="7093974" cy="2544261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525697" y="4425267"/>
            <a:ext cx="266630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490717" y="989245"/>
            <a:ext cx="0" cy="1474836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10086136" y="2685308"/>
            <a:ext cx="0" cy="2308122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26E14A3-E885-43CD-B04F-D6A7DABBC5E6}"/>
              </a:ext>
            </a:extLst>
          </p:cNvPr>
          <p:cNvSpPr/>
          <p:nvPr/>
        </p:nvSpPr>
        <p:spPr>
          <a:xfrm>
            <a:off x="2880716" y="1750763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1FD3194-84E6-4B29-B3D6-CC5F9B305F87}"/>
              </a:ext>
            </a:extLst>
          </p:cNvPr>
          <p:cNvSpPr txBox="1"/>
          <p:nvPr/>
        </p:nvSpPr>
        <p:spPr>
          <a:xfrm>
            <a:off x="4710861" y="2579597"/>
            <a:ext cx="317971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THANK YOU !</a:t>
            </a:r>
            <a:endParaRPr lang="ko-KR" altLang="en-US" sz="4000" dirty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4C301D4-06D8-482B-8CDF-2A32BFEA39BD}"/>
              </a:ext>
            </a:extLst>
          </p:cNvPr>
          <p:cNvSpPr txBox="1"/>
          <p:nvPr/>
        </p:nvSpPr>
        <p:spPr>
          <a:xfrm>
            <a:off x="8497984" y="5229786"/>
            <a:ext cx="33313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정보통신공학부   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2013039119   </a:t>
            </a:r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김기학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정보통신공학부 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2014039099  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최소영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33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63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3001472-71EC-4D42-A0E9-5974AABEF75F}"/>
              </a:ext>
            </a:extLst>
          </p:cNvPr>
          <p:cNvGrpSpPr/>
          <p:nvPr/>
        </p:nvGrpSpPr>
        <p:grpSpPr>
          <a:xfrm>
            <a:off x="3554919" y="2547185"/>
            <a:ext cx="5571827" cy="1506923"/>
            <a:chOff x="3554919" y="2499289"/>
            <a:chExt cx="5571827" cy="15069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78F9B89-8A45-4639-AEF1-79004D8A9BCC}"/>
                </a:ext>
              </a:extLst>
            </p:cNvPr>
            <p:cNvSpPr txBox="1"/>
            <p:nvPr/>
          </p:nvSpPr>
          <p:spPr>
            <a:xfrm>
              <a:off x="3554919" y="2928994"/>
              <a:ext cx="5571827" cy="107721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200" dirty="0">
                  <a:solidFill>
                    <a:srgbClr val="001545"/>
                  </a:solidFill>
                  <a:latin typeface="배달의민족 한나" pitchFamily="18" charset="-127"/>
                  <a:ea typeface="배달의민족 한나" pitchFamily="18" charset="-127"/>
                </a:rPr>
                <a:t>01. </a:t>
              </a:r>
              <a:r>
                <a:rPr lang="en-US" altLang="ko-KR" sz="4000" b="1" spc="-200" dirty="0" smtClean="0">
                  <a:solidFill>
                    <a:srgbClr val="001545"/>
                  </a:solidFill>
                  <a:latin typeface="배달의민족 한나" pitchFamily="18" charset="-127"/>
                  <a:ea typeface="배달의민족 한나" pitchFamily="18" charset="-127"/>
                </a:rPr>
                <a:t>TFT / IGZO</a:t>
              </a:r>
              <a:endParaRPr lang="en-US" altLang="ko-KR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endParaRPr>
            </a:p>
            <a:p>
              <a:pPr algn="ctr"/>
              <a:endParaRPr lang="en-US" altLang="ko-KR" sz="2400" spc="-200" dirty="0">
                <a:solidFill>
                  <a:srgbClr val="001545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2BE1A752-4F17-4ABD-B203-F4FA19401DBF}"/>
                </a:ext>
              </a:extLst>
            </p:cNvPr>
            <p:cNvSpPr/>
            <p:nvPr/>
          </p:nvSpPr>
          <p:spPr>
            <a:xfrm>
              <a:off x="3734802" y="2499289"/>
              <a:ext cx="5161548" cy="1382630"/>
            </a:xfrm>
            <a:prstGeom prst="rect">
              <a:avLst/>
            </a:prstGeom>
            <a:noFill/>
            <a:ln w="9525">
              <a:solidFill>
                <a:srgbClr val="00154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912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1" y="1148924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9490" y="4566082"/>
            <a:ext cx="8786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한나" charset="-127"/>
                <a:ea typeface="배달의민족 한나" charset="-127"/>
              </a:rPr>
              <a:t>- </a:t>
            </a:r>
            <a:r>
              <a:rPr lang="ko-KR" altLang="en-US" dirty="0" smtClean="0">
                <a:latin typeface="배달의민족 한나" charset="-127"/>
                <a:ea typeface="배달의민족 한나" charset="-127"/>
              </a:rPr>
              <a:t>디스플레이의 기본 단위인 픽셀을 제어하는</a:t>
            </a:r>
            <a:r>
              <a:rPr lang="en-US" dirty="0" smtClean="0">
                <a:latin typeface="배달의민족 한나" charset="-127"/>
                <a:ea typeface="배달의민족 한나" charset="-127"/>
              </a:rPr>
              <a:t>, </a:t>
            </a:r>
            <a:r>
              <a:rPr lang="ko-KR" altLang="en-US" dirty="0" smtClean="0">
                <a:latin typeface="배달의민족 한나" charset="-127"/>
                <a:ea typeface="배달의민족 한나" charset="-127"/>
              </a:rPr>
              <a:t>일종의 </a:t>
            </a:r>
            <a:r>
              <a:rPr lang="ko-KR" altLang="en-US" dirty="0" smtClean="0"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스위치 역할</a:t>
            </a:r>
            <a:r>
              <a:rPr lang="ko-KR" altLang="en-US" dirty="0" smtClean="0">
                <a:latin typeface="배달의민족 한나" charset="-127"/>
                <a:ea typeface="배달의민족 한나" charset="-127"/>
              </a:rPr>
              <a:t>을 담당하는 반도체 소자 </a:t>
            </a:r>
            <a:endParaRPr lang="en-US" altLang="ko-KR" dirty="0">
              <a:latin typeface="배달의민족 한나" charset="-127"/>
              <a:ea typeface="배달의민족 한나" charset="-127"/>
            </a:endParaRPr>
          </a:p>
          <a:p>
            <a:endParaRPr lang="ko-KR" altLang="en-US" dirty="0" smtClean="0">
              <a:latin typeface="배달의민족 한나" charset="-127"/>
              <a:ea typeface="배달의민족 한나" charset="-127"/>
            </a:endParaRPr>
          </a:p>
          <a:p>
            <a:r>
              <a:rPr lang="en-US" dirty="0" smtClean="0">
                <a:latin typeface="배달의민족 한나" charset="-127"/>
                <a:ea typeface="배달의민족 한나" charset="-127"/>
              </a:rPr>
              <a:t>-TFT</a:t>
            </a:r>
            <a:r>
              <a:rPr lang="ko-KR" altLang="en-US" dirty="0" smtClean="0">
                <a:latin typeface="배달의민족 한나" charset="-127"/>
                <a:ea typeface="배달의민족 한나" charset="-127"/>
              </a:rPr>
              <a:t>는 </a:t>
            </a:r>
            <a:r>
              <a:rPr lang="en-US" dirty="0" smtClean="0">
                <a:latin typeface="배달의민족 한나" charset="-127"/>
                <a:ea typeface="배달의민족 한나" charset="-127"/>
              </a:rPr>
              <a:t>RGB </a:t>
            </a:r>
            <a:r>
              <a:rPr lang="ko-KR" altLang="en-US" dirty="0" smtClean="0">
                <a:latin typeface="배달의민족 한나" charset="-127"/>
                <a:ea typeface="배달의민족 한나" charset="-127"/>
              </a:rPr>
              <a:t>픽셀 안에서 빛의 밝기를 조절하는 전기적 스위치 역할을 하는데</a:t>
            </a:r>
            <a:r>
              <a:rPr lang="en-US" dirty="0" smtClean="0">
                <a:latin typeface="배달의민족 한나" charset="-127"/>
                <a:ea typeface="배달의민족 한나" charset="-127"/>
              </a:rPr>
              <a:t>,RGB</a:t>
            </a:r>
            <a:r>
              <a:rPr lang="ko-KR" altLang="en-US" dirty="0" smtClean="0">
                <a:latin typeface="배달의민족 한나" charset="-127"/>
                <a:ea typeface="배달의민족 한나" charset="-127"/>
              </a:rPr>
              <a:t>픽셀에서 나오는                 </a:t>
            </a:r>
            <a:endParaRPr lang="en-US" altLang="ko-KR" dirty="0" smtClean="0">
              <a:latin typeface="배달의민족 한나" charset="-127"/>
              <a:ea typeface="배달의민족 한나" charset="-127"/>
            </a:endParaRPr>
          </a:p>
          <a:p>
            <a:r>
              <a:rPr lang="en-US" altLang="ko-KR" dirty="0" smtClean="0">
                <a:latin typeface="배달의민족 한나" charset="-127"/>
                <a:ea typeface="배달의민족 한나" charset="-127"/>
              </a:rPr>
              <a:t>  </a:t>
            </a:r>
            <a:r>
              <a:rPr lang="ko-KR" altLang="en-US" dirty="0" smtClean="0">
                <a:latin typeface="배달의민족 한나" charset="-127"/>
                <a:ea typeface="배달의민족 한나" charset="-127"/>
              </a:rPr>
              <a:t>빛을</a:t>
            </a:r>
            <a:r>
              <a:rPr lang="en-US" dirty="0" smtClean="0">
                <a:latin typeface="배달의민족 한나" charset="-127"/>
                <a:ea typeface="배달의민족 한나" charset="-127"/>
              </a:rPr>
              <a:t> ON/OFF</a:t>
            </a:r>
            <a:r>
              <a:rPr lang="ko-KR" altLang="en-US" dirty="0" smtClean="0">
                <a:latin typeface="배달의민족 한나" charset="-127"/>
                <a:ea typeface="배달의민족 한나" charset="-127"/>
              </a:rPr>
              <a:t>하여 발광제어를 하는 역할을 함</a:t>
            </a:r>
          </a:p>
          <a:p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/>
          <a:srcRect l="34694" t="24012" r="20915" b="15666"/>
          <a:stretch/>
        </p:blipFill>
        <p:spPr bwMode="auto">
          <a:xfrm>
            <a:off x="3458406" y="1579549"/>
            <a:ext cx="4965539" cy="228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3"/>
          <p:cNvGrpSpPr/>
          <p:nvPr/>
        </p:nvGrpSpPr>
        <p:grpSpPr>
          <a:xfrm>
            <a:off x="5652974" y="1598718"/>
            <a:ext cx="2304288" cy="2624803"/>
            <a:chOff x="3328416" y="3218688"/>
            <a:chExt cx="2304288" cy="2624803"/>
          </a:xfrm>
        </p:grpSpPr>
        <p:sp>
          <p:nvSpPr>
            <p:cNvPr id="15" name="직사각형 14"/>
            <p:cNvSpPr/>
            <p:nvPr/>
          </p:nvSpPr>
          <p:spPr>
            <a:xfrm>
              <a:off x="3328416" y="3218688"/>
              <a:ext cx="1158240" cy="731520"/>
            </a:xfrm>
            <a:prstGeom prst="rect">
              <a:avLst/>
            </a:prstGeom>
            <a:noFill/>
            <a:ln w="63500">
              <a:solidFill>
                <a:srgbClr val="F5E1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꺾인 연결선 15"/>
            <p:cNvCxnSpPr>
              <a:stCxn id="15" idx="0"/>
            </p:cNvCxnSpPr>
            <p:nvPr/>
          </p:nvCxnSpPr>
          <p:spPr>
            <a:xfrm rot="16200000" flipH="1">
              <a:off x="3252216" y="3874008"/>
              <a:ext cx="2182368" cy="871728"/>
            </a:xfrm>
            <a:prstGeom prst="bentConnector3">
              <a:avLst>
                <a:gd name="adj1" fmla="val -10475"/>
              </a:avLst>
            </a:prstGeom>
            <a:ln w="63500">
              <a:solidFill>
                <a:srgbClr val="F5E14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413504" y="5474159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" charset="-127"/>
                  <a:ea typeface="배달의민족 한나" charset="-127"/>
                </a:rPr>
                <a:t>1Pixe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한나" charset="-127"/>
                  <a:ea typeface="배달의민족 한나" charset="-127"/>
                </a:rPr>
                <a:t>l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charset="-127"/>
                <a:ea typeface="배달의민족 한나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467608" y="441038"/>
            <a:ext cx="9152738" cy="132343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00" dirty="0" smtClean="0">
                <a:solidFill>
                  <a:srgbClr val="001545"/>
                </a:solidFill>
                <a:latin typeface="배달의민족 한나" pitchFamily="18" charset="-127"/>
                <a:ea typeface="배달의민족 한나" pitchFamily="18" charset="-127"/>
              </a:rPr>
              <a:t>TFT / IGZO -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charset="-127"/>
                <a:ea typeface="배달의민족 한나" charset="-127"/>
              </a:rPr>
              <a:t> </a:t>
            </a:r>
            <a:r>
              <a:rPr lang="en-US" altLang="ko-KR" sz="4000" dirty="0">
                <a:solidFill>
                  <a:srgbClr val="112351"/>
                </a:solidFill>
                <a:latin typeface="배달의민족 한나" charset="-127"/>
                <a:ea typeface="배달의민족 한나" charset="-127"/>
              </a:rPr>
              <a:t>Thin Film Transistor</a:t>
            </a:r>
            <a:endParaRPr lang="tr-TR" altLang="ko-KR" sz="4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112351"/>
              </a:solidFill>
              <a:latin typeface="배달의민족 한나" charset="-127"/>
              <a:ea typeface="배달의민족 한나" charset="-127"/>
              <a:cs typeface="Open Sans" panose="020B0606030504020204" pitchFamily="34" charset="0"/>
            </a:endParaRPr>
          </a:p>
          <a:p>
            <a:pPr algn="ctr"/>
            <a:endParaRPr lang="en-US" altLang="ko-KR" sz="4000" dirty="0" smtClean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522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1" y="1148924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398966" y="430022"/>
            <a:ext cx="9152738" cy="132343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00" dirty="0" smtClean="0">
                <a:solidFill>
                  <a:srgbClr val="001545"/>
                </a:solidFill>
                <a:latin typeface="배달의민족 한나" pitchFamily="18" charset="-127"/>
                <a:ea typeface="배달의민족 한나" pitchFamily="18" charset="-127"/>
              </a:rPr>
              <a:t>TFT / IGZO -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" charset="-127"/>
                <a:ea typeface="배달의민족 한나" charset="-127"/>
              </a:rPr>
              <a:t> </a:t>
            </a:r>
            <a:r>
              <a:rPr lang="en-US" altLang="ko-KR" sz="4000" dirty="0" smtClean="0">
                <a:solidFill>
                  <a:srgbClr val="112351"/>
                </a:solidFill>
                <a:latin typeface="배달의민족 한나" charset="-127"/>
                <a:ea typeface="배달의민족 한나" charset="-127"/>
              </a:rPr>
              <a:t>Oxide TFT</a:t>
            </a:r>
            <a:endParaRPr lang="tr-TR" altLang="ko-KR" sz="400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rgbClr val="112351"/>
              </a:solidFill>
              <a:latin typeface="배달의민족 한나" charset="-127"/>
              <a:ea typeface="배달의민족 한나" charset="-127"/>
              <a:cs typeface="Open Sans" panose="020B0606030504020204" pitchFamily="34" charset="0"/>
            </a:endParaRPr>
          </a:p>
          <a:p>
            <a:pPr algn="ctr"/>
            <a:endParaRPr lang="en-US" altLang="ko-KR" sz="4000" dirty="0" smtClean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45754" y="2302525"/>
            <a:ext cx="2445745" cy="81524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다이어그램 16"/>
          <p:cNvGraphicFramePr/>
          <p:nvPr/>
        </p:nvGraphicFramePr>
        <p:xfrm>
          <a:off x="2219288" y="1839821"/>
          <a:ext cx="7519623" cy="4717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755874" y="1983040"/>
            <a:ext cx="159744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낮은 </a:t>
            </a:r>
            <a:r>
              <a:rPr lang="en-US" altLang="ko-KR" dirty="0" smtClean="0">
                <a:latin typeface="배달의민족 한나" pitchFamily="18" charset="-127"/>
                <a:ea typeface="배달의민족 한나" pitchFamily="18" charset="-127"/>
              </a:rPr>
              <a:t>off</a:t>
            </a:r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전류</a:t>
            </a:r>
            <a:r>
              <a:rPr lang="ko-KR" altLang="en-US" b="1" dirty="0" smtClean="0">
                <a:latin typeface="배달의민족 한나" pitchFamily="18" charset="-127"/>
                <a:ea typeface="배달의민족 한나" pitchFamily="18" charset="-127"/>
              </a:rPr>
              <a:t>→</a:t>
            </a:r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 적은 누설전류 </a:t>
            </a:r>
            <a:r>
              <a:rPr lang="ko-KR" altLang="en-US" b="1" dirty="0" smtClean="0">
                <a:latin typeface="배달의민족 한나" pitchFamily="18" charset="-127"/>
                <a:ea typeface="배달의민족 한나" pitchFamily="18" charset="-127"/>
              </a:rPr>
              <a:t>→</a:t>
            </a:r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높은 전력효율</a:t>
            </a:r>
            <a:endParaRPr lang="ko-KR" altLang="en-US" dirty="0"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43197" y="2038127"/>
            <a:ext cx="187286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대면적</a:t>
            </a:r>
            <a:r>
              <a:rPr lang="en-US" altLang="ko-KR" dirty="0" smtClean="0">
                <a:latin typeface="배달의민족 한나" pitchFamily="18" charset="-127"/>
                <a:ea typeface="배달의민족 한나" pitchFamily="18" charset="-127"/>
              </a:rPr>
              <a:t>/</a:t>
            </a:r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고해상도 </a:t>
            </a:r>
            <a:endParaRPr lang="en-US" altLang="ko-KR" dirty="0" smtClean="0">
              <a:latin typeface="배달의민족 한나" pitchFamily="18" charset="-127"/>
              <a:ea typeface="배달의민족 한나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디스플레이 </a:t>
            </a:r>
            <a:endParaRPr lang="en-US" altLang="ko-KR" dirty="0" smtClean="0">
              <a:latin typeface="배달의민족 한나" pitchFamily="18" charset="-127"/>
              <a:ea typeface="배달의민족 한나" pitchFamily="18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생산 가능</a:t>
            </a: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43198" y="5365219"/>
            <a:ext cx="1586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표시 되는 빛이 약해지지 않음</a:t>
            </a:r>
          </a:p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88078" y="5585556"/>
            <a:ext cx="244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한나" pitchFamily="18" charset="-127"/>
                <a:ea typeface="배달의민족 한나" pitchFamily="18" charset="-127"/>
              </a:rPr>
              <a:t>적은 누설 전류</a:t>
            </a:r>
            <a:endParaRPr lang="ko-KR" altLang="en-US" dirty="0"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6905" y="1264961"/>
            <a:ext cx="23278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" pitchFamily="18" charset="-127"/>
                <a:ea typeface="배달의민족 한나" pitchFamily="18" charset="-127"/>
              </a:rPr>
              <a:t>Oxide TFT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0DAFF48-A629-410D-87D8-055247F2A6DF}"/>
              </a:ext>
            </a:extLst>
          </p:cNvPr>
          <p:cNvSpPr/>
          <p:nvPr/>
        </p:nvSpPr>
        <p:spPr>
          <a:xfrm>
            <a:off x="350873" y="1536761"/>
            <a:ext cx="2271141" cy="203904"/>
          </a:xfrm>
          <a:prstGeom prst="rect">
            <a:avLst/>
          </a:prstGeom>
          <a:solidFill>
            <a:srgbClr val="112351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7552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77C71BE-072E-4773-9F87-1CFB057552DC}"/>
              </a:ext>
            </a:extLst>
          </p:cNvPr>
          <p:cNvSpPr/>
          <p:nvPr/>
        </p:nvSpPr>
        <p:spPr>
          <a:xfrm>
            <a:off x="0" y="1826494"/>
            <a:ext cx="12191999" cy="4170840"/>
          </a:xfrm>
          <a:prstGeom prst="rect">
            <a:avLst/>
          </a:prstGeom>
          <a:solidFill>
            <a:srgbClr val="404040">
              <a:alpha val="9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endParaRPr lang="ko-KR" alt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467608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00" dirty="0" smtClean="0">
                <a:solidFill>
                  <a:srgbClr val="001545"/>
                </a:solidFill>
                <a:latin typeface="배달의민족 한나" pitchFamily="18" charset="-127"/>
                <a:ea typeface="배달의민족 한나" pitchFamily="18" charset="-127"/>
              </a:rPr>
              <a:t>TFT / IGZO </a:t>
            </a:r>
            <a:endParaRPr lang="en-US" altLang="ko-KR" sz="4000" dirty="0" smtClean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10942" y="2129053"/>
            <a:ext cx="78611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IGZO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 란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?</a:t>
            </a:r>
          </a:p>
          <a:p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/>
            </a:r>
            <a:br>
              <a:rPr lang="ko-KR" altLang="en-US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</a:br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(</a:t>
            </a:r>
            <a:r>
              <a:rPr lang="en-US" altLang="ko-KR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In-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인듐</a:t>
            </a:r>
            <a:r>
              <a:rPr lang="en-US" altLang="ko-KR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, </a:t>
            </a:r>
            <a:r>
              <a:rPr lang="en-US" altLang="ko-KR" sz="3600" b="1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Ga</a:t>
            </a:r>
            <a:r>
              <a:rPr lang="en-US" altLang="ko-KR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-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갈륨</a:t>
            </a:r>
            <a:r>
              <a:rPr lang="en-US" altLang="ko-KR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, Z-</a:t>
            </a:r>
            <a:r>
              <a:rPr lang="ko-KR" altLang="en-US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아연</a:t>
            </a:r>
            <a:r>
              <a:rPr lang="en-US" altLang="ko-KR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, O-</a:t>
            </a:r>
            <a:r>
              <a:rPr lang="ko-KR" altLang="en-US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산소</a:t>
            </a:r>
            <a:r>
              <a:rPr lang="en-US" altLang="ko-KR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)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로 구성된 반도체 물질로 </a:t>
            </a:r>
            <a:r>
              <a:rPr lang="en-US" altLang="ko-KR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a-Si (</a:t>
            </a:r>
            <a:r>
              <a:rPr lang="ko-KR" altLang="en-US" sz="3600" b="1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비정질</a:t>
            </a:r>
            <a:r>
              <a:rPr lang="ko-KR" altLang="en-US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 실리콘</a:t>
            </a:r>
            <a:r>
              <a:rPr lang="en-US" altLang="ko-KR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)</a:t>
            </a:r>
            <a:r>
              <a:rPr lang="ko-KR" altLang="en-US" sz="3600" b="1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보다 전자의 이동도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가 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20~50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배나 높아 디스플레이 산업에 실제 적용되고 있음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.</a:t>
            </a:r>
            <a:endParaRPr lang="ko-KR" altLang="en-US" sz="3600" dirty="0" smtClean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5266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69BC0B-457B-4469-ACC5-0531D2D3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0000" b="90000" l="10000" r="90000">
                        <a14:foregroundMark x1="59016" y1="73232" x2="59016" y2="73232"/>
                      </a14:backgroundRemoval>
                    </a14:imgEffect>
                    <a14:imgEffect>
                      <a14:artisticLineDrawing/>
                    </a14:imgEffect>
                    <a14:imgEffect>
                      <a14:brightnessContrast brigh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18644">
            <a:off x="11932673" y="523553"/>
            <a:ext cx="1374350" cy="14870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467608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00" dirty="0" smtClean="0">
                <a:solidFill>
                  <a:srgbClr val="001545"/>
                </a:solidFill>
                <a:latin typeface="배달의민족 한나" pitchFamily="18" charset="-127"/>
                <a:ea typeface="배달의민족 한나" pitchFamily="18" charset="-127"/>
              </a:rPr>
              <a:t>TFT / IGZO </a:t>
            </a:r>
            <a:endParaRPr lang="en-US" altLang="ko-KR" sz="4000" dirty="0" smtClean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 l="41886" t="30000" r="28785" b="24667"/>
          <a:stretch>
            <a:fillRect/>
          </a:stretch>
        </p:blipFill>
        <p:spPr bwMode="auto">
          <a:xfrm>
            <a:off x="553649" y="1944808"/>
            <a:ext cx="5432417" cy="386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타원 2"/>
          <p:cNvSpPr/>
          <p:nvPr/>
        </p:nvSpPr>
        <p:spPr>
          <a:xfrm>
            <a:off x="5183121" y="2203375"/>
            <a:ext cx="594911" cy="572877"/>
          </a:xfrm>
          <a:prstGeom prst="ellipse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27189" y="3570389"/>
            <a:ext cx="594911" cy="572877"/>
          </a:xfrm>
          <a:prstGeom prst="ellipse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6096000" y="2470599"/>
            <a:ext cx="1481756" cy="19214"/>
          </a:xfrm>
          <a:prstGeom prst="straightConnector1">
            <a:avLst/>
          </a:prstGeom>
          <a:ln w="793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6096000" y="3847220"/>
            <a:ext cx="1481756" cy="19214"/>
          </a:xfrm>
          <a:prstGeom prst="straightConnector1">
            <a:avLst/>
          </a:prstGeom>
          <a:ln w="793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94666" y="2074314"/>
            <a:ext cx="3966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한나" charset="-127"/>
                <a:ea typeface="배달의민족 한나" charset="-127"/>
              </a:rPr>
              <a:t>오비탈의</a:t>
            </a:r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 </a:t>
            </a:r>
            <a:r>
              <a:rPr lang="ko-KR" altLang="en-US" sz="2400" dirty="0" smtClean="0">
                <a:latin typeface="배달의민족 한나" charset="-127"/>
                <a:ea typeface="배달의민족 한나" charset="-127"/>
              </a:rPr>
              <a:t>궤도 겹침을 </a:t>
            </a:r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이용하여 </a:t>
            </a:r>
            <a:endParaRPr lang="en-US" altLang="ko-KR" sz="2400" dirty="0" smtClean="0">
              <a:latin typeface="배달의민족 한나" charset="-127"/>
              <a:ea typeface="배달의민족 한나" charset="-127"/>
            </a:endParaRPr>
          </a:p>
          <a:p>
            <a:r>
              <a:rPr lang="ko-KR" altLang="en-US" sz="2400" dirty="0" smtClean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전자</a:t>
            </a:r>
            <a:r>
              <a:rPr lang="ko-KR" altLang="en-US" sz="2400" dirty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의</a:t>
            </a:r>
            <a:r>
              <a:rPr lang="ko-KR" altLang="en-US" sz="2400" dirty="0" smtClean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 </a:t>
            </a:r>
            <a:r>
              <a:rPr lang="ko-KR" altLang="en-US" sz="2400" dirty="0" err="1" smtClean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이동도를</a:t>
            </a:r>
            <a:r>
              <a:rPr lang="ko-KR" altLang="en-US" sz="2400" dirty="0" smtClean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증가</a:t>
            </a:r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시키는 역할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94666" y="3463363"/>
            <a:ext cx="4187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산소 </a:t>
            </a:r>
            <a:r>
              <a:rPr lang="ko-KR" altLang="en-US" sz="2400" dirty="0" smtClean="0">
                <a:latin typeface="배달의민족 한나" charset="-127"/>
                <a:ea typeface="배달의민족 한나" charset="-127"/>
              </a:rPr>
              <a:t>공공을 </a:t>
            </a:r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통해 </a:t>
            </a:r>
            <a:r>
              <a:rPr lang="ko-KR" altLang="en-US" sz="2400" dirty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전기 전도를 위한 </a:t>
            </a:r>
            <a:endParaRPr lang="en-US" altLang="ko-KR" sz="2400" dirty="0" smtClean="0">
              <a:solidFill>
                <a:srgbClr val="C00000"/>
              </a:solidFill>
              <a:latin typeface="배달의민족 한나" charset="-127"/>
              <a:ea typeface="배달의민족 한나" charset="-127"/>
            </a:endParaRPr>
          </a:p>
          <a:p>
            <a:r>
              <a:rPr lang="ko-KR" altLang="en-US" sz="2400" dirty="0" err="1" smtClean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캐리어</a:t>
            </a:r>
            <a:r>
              <a:rPr lang="ko-KR" altLang="en-US" sz="2400" dirty="0" smtClean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역할</a:t>
            </a:r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을 담당</a:t>
            </a:r>
          </a:p>
        </p:txBody>
      </p:sp>
    </p:spTree>
    <p:extLst>
      <p:ext uri="{BB962C8B-B14F-4D97-AF65-F5344CB8AC3E}">
        <p14:creationId xmlns:p14="http://schemas.microsoft.com/office/powerpoint/2010/main" xmlns="" val="15626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xmlns="" id="{D0A13734-F6CB-4B52-90EE-227FE34483F9}"/>
              </a:ext>
            </a:extLst>
          </p:cNvPr>
          <p:cNvSpPr/>
          <p:nvPr/>
        </p:nvSpPr>
        <p:spPr>
          <a:xfrm>
            <a:off x="1" y="339389"/>
            <a:ext cx="1976284" cy="693174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3833" y="1150021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4BF6D8-4926-423D-B2F3-90AB7E4101D0}"/>
              </a:ext>
            </a:extLst>
          </p:cNvPr>
          <p:cNvSpPr txBox="1"/>
          <p:nvPr/>
        </p:nvSpPr>
        <p:spPr>
          <a:xfrm>
            <a:off x="423356" y="339389"/>
            <a:ext cx="1129573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00" spc="-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69BC0B-457B-4469-ACC5-0531D2D3B6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0000" b="90000" l="10000" r="90000">
                        <a14:foregroundMark x1="59016" y1="73232" x2="59016" y2="73232"/>
                      </a14:backgroundRemoval>
                    </a14:imgEffect>
                    <a14:imgEffect>
                      <a14:artisticLineDrawing/>
                    </a14:imgEffect>
                    <a14:imgEffect>
                      <a14:brightnessContrast brigh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18644">
            <a:off x="11932673" y="523553"/>
            <a:ext cx="1374350" cy="14870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8AB6ECD-0F51-41F6-925F-A8939B55144A}"/>
              </a:ext>
            </a:extLst>
          </p:cNvPr>
          <p:cNvSpPr txBox="1"/>
          <p:nvPr/>
        </p:nvSpPr>
        <p:spPr>
          <a:xfrm>
            <a:off x="1467608" y="441038"/>
            <a:ext cx="487858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200" dirty="0" smtClean="0">
                <a:solidFill>
                  <a:srgbClr val="001545"/>
                </a:solidFill>
                <a:latin typeface="배달의민족 한나" pitchFamily="18" charset="-127"/>
                <a:ea typeface="배달의민족 한나" pitchFamily="18" charset="-127"/>
              </a:rPr>
              <a:t>TFT / IGZO</a:t>
            </a:r>
            <a:endParaRPr lang="en-US" altLang="ko-KR" sz="4000" dirty="0" smtClean="0">
              <a:solidFill>
                <a:srgbClr val="11235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 l="41886" t="30000" r="28785" b="24667"/>
          <a:stretch>
            <a:fillRect/>
          </a:stretch>
        </p:blipFill>
        <p:spPr bwMode="auto">
          <a:xfrm>
            <a:off x="581507" y="1944808"/>
            <a:ext cx="5432417" cy="386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타원 2"/>
          <p:cNvSpPr/>
          <p:nvPr/>
        </p:nvSpPr>
        <p:spPr>
          <a:xfrm>
            <a:off x="4993411" y="2900191"/>
            <a:ext cx="594911" cy="572877"/>
          </a:xfrm>
          <a:prstGeom prst="ellipse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015334" y="5101734"/>
            <a:ext cx="594911" cy="572877"/>
          </a:xfrm>
          <a:prstGeom prst="ellipse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013924" y="3186629"/>
            <a:ext cx="1481756" cy="19214"/>
          </a:xfrm>
          <a:prstGeom prst="straightConnector1">
            <a:avLst/>
          </a:prstGeom>
          <a:ln w="793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4993411" y="5389583"/>
            <a:ext cx="1481756" cy="19214"/>
          </a:xfrm>
          <a:prstGeom prst="straightConnector1">
            <a:avLst/>
          </a:prstGeom>
          <a:ln w="793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40429" y="2780737"/>
            <a:ext cx="4120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과잉 </a:t>
            </a:r>
            <a:r>
              <a:rPr lang="ko-KR" altLang="en-US" sz="2400" dirty="0" err="1">
                <a:latin typeface="배달의민족 한나" charset="-127"/>
                <a:ea typeface="배달의민족 한나" charset="-127"/>
              </a:rPr>
              <a:t>캐리어</a:t>
            </a:r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 생성을 억제함으로써</a:t>
            </a:r>
            <a:r>
              <a:rPr lang="en-US" altLang="ko-KR" sz="2400" dirty="0">
                <a:latin typeface="배달의민족 한나" charset="-127"/>
                <a:ea typeface="배달의민족 한나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전원 </a:t>
            </a:r>
            <a:r>
              <a:rPr lang="en-US" altLang="ko-KR" sz="2400" dirty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off</a:t>
            </a:r>
            <a:r>
              <a:rPr lang="ko-KR" altLang="en-US" sz="2400" dirty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시 누설전류 방지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5205" y="4972673"/>
            <a:ext cx="492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" charset="-127"/>
                <a:ea typeface="배달의민족 한나" charset="-127"/>
              </a:rPr>
              <a:t>IGZO</a:t>
            </a:r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의 </a:t>
            </a:r>
            <a:r>
              <a:rPr lang="ko-KR" altLang="en-US" sz="2400" dirty="0">
                <a:solidFill>
                  <a:srgbClr val="C00000"/>
                </a:solidFill>
                <a:latin typeface="배달의민족 한나" charset="-127"/>
                <a:ea typeface="배달의민족 한나" charset="-127"/>
              </a:rPr>
              <a:t>화학적 구조를 안정화</a:t>
            </a:r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 시키며 </a:t>
            </a:r>
            <a:endParaRPr lang="en-US" altLang="ko-KR" sz="2400" dirty="0" smtClean="0">
              <a:latin typeface="배달의민족 한나" charset="-127"/>
              <a:ea typeface="배달의민족 한나" charset="-127"/>
            </a:endParaRPr>
          </a:p>
          <a:p>
            <a:r>
              <a:rPr lang="ko-KR" altLang="en-US" sz="2400" dirty="0" smtClean="0">
                <a:latin typeface="배달의민족 한나" charset="-127"/>
                <a:ea typeface="배달의민족 한나" charset="-127"/>
              </a:rPr>
              <a:t>각 </a:t>
            </a:r>
            <a:r>
              <a:rPr lang="ko-KR" altLang="en-US" sz="2400" dirty="0">
                <a:latin typeface="배달의민족 한나" charset="-127"/>
                <a:ea typeface="배달의민족 한나" charset="-127"/>
              </a:rPr>
              <a:t>원소의 형체를 구성</a:t>
            </a:r>
          </a:p>
        </p:txBody>
      </p:sp>
    </p:spTree>
    <p:extLst>
      <p:ext uri="{BB962C8B-B14F-4D97-AF65-F5344CB8AC3E}">
        <p14:creationId xmlns:p14="http://schemas.microsoft.com/office/powerpoint/2010/main" xmlns="" val="35635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01ADE27F-42AF-443F-8DC0-95046E649B7A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1. 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AE8144C8-544C-4D9E-82C4-9991EFD85B65}"/>
              </a:ext>
            </a:extLst>
          </p:cNvPr>
          <p:cNvSpPr/>
          <p:nvPr/>
        </p:nvSpPr>
        <p:spPr>
          <a:xfrm>
            <a:off x="348460" y="355368"/>
            <a:ext cx="11495081" cy="6147264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63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B3001472-71EC-4D42-A0E9-5974AABEF75F}"/>
              </a:ext>
            </a:extLst>
          </p:cNvPr>
          <p:cNvGrpSpPr/>
          <p:nvPr/>
        </p:nvGrpSpPr>
        <p:grpSpPr>
          <a:xfrm>
            <a:off x="3554919" y="2547185"/>
            <a:ext cx="5571827" cy="1753144"/>
            <a:chOff x="3554919" y="2499289"/>
            <a:chExt cx="5571827" cy="17531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278F9B89-8A45-4639-AEF1-79004D8A9BCC}"/>
                </a:ext>
              </a:extLst>
            </p:cNvPr>
            <p:cNvSpPr txBox="1"/>
            <p:nvPr/>
          </p:nvSpPr>
          <p:spPr>
            <a:xfrm>
              <a:off x="3554919" y="2928994"/>
              <a:ext cx="5571827" cy="132343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spc="-200" dirty="0" smtClean="0">
                  <a:solidFill>
                    <a:srgbClr val="001545"/>
                  </a:solidFill>
                  <a:latin typeface="배달의민족 한나" pitchFamily="18" charset="-127"/>
                  <a:ea typeface="배달의민족 한나" pitchFamily="18" charset="-127"/>
                </a:rPr>
                <a:t>02</a:t>
              </a:r>
              <a:r>
                <a:rPr lang="en-US" altLang="ko-KR" sz="4000" spc="-200" dirty="0" smtClean="0">
                  <a:solidFill>
                    <a:srgbClr val="001545"/>
                  </a:solidFill>
                  <a:latin typeface="배달의민족 한나" pitchFamily="18" charset="-127"/>
                  <a:ea typeface="배달의민족 한나" pitchFamily="18" charset="-127"/>
                </a:rPr>
                <a:t>. </a:t>
              </a:r>
              <a:r>
                <a:rPr lang="en-US" altLang="ko-KR" sz="4000" dirty="0" smtClean="0">
                  <a:solidFill>
                    <a:srgbClr val="112351"/>
                  </a:solidFill>
                  <a:latin typeface="배달의민족 한나" pitchFamily="18" charset="-127"/>
                  <a:ea typeface="배달의민족 한나" pitchFamily="18" charset="-127"/>
                </a:rPr>
                <a:t>Dual-Gate</a:t>
              </a:r>
              <a:endParaRPr lang="ko-KR" altLang="en-US" sz="4000" dirty="0" smtClean="0">
                <a:solidFill>
                  <a:srgbClr val="112351"/>
                </a:solidFill>
                <a:latin typeface="배달의민족 한나" pitchFamily="18" charset="-127"/>
                <a:ea typeface="배달의민족 한나" pitchFamily="18" charset="-127"/>
              </a:endParaRPr>
            </a:p>
            <a:p>
              <a:pPr algn="ctr"/>
              <a:endParaRPr lang="en-US" altLang="ko-KR" sz="4000" spc="-200" dirty="0">
                <a:solidFill>
                  <a:srgbClr val="001545"/>
                </a:solidFill>
                <a:latin typeface="배달의민족 한나" pitchFamily="18" charset="-127"/>
                <a:ea typeface="배달의민족 한나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2BE1A752-4F17-4ABD-B203-F4FA19401DBF}"/>
                </a:ext>
              </a:extLst>
            </p:cNvPr>
            <p:cNvSpPr/>
            <p:nvPr/>
          </p:nvSpPr>
          <p:spPr>
            <a:xfrm>
              <a:off x="3734802" y="2499289"/>
              <a:ext cx="5161548" cy="1382630"/>
            </a:xfrm>
            <a:prstGeom prst="rect">
              <a:avLst/>
            </a:prstGeom>
            <a:noFill/>
            <a:ln w="9525">
              <a:solidFill>
                <a:srgbClr val="00154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70671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385</Words>
  <Application>Microsoft Office PowerPoint</Application>
  <PresentationFormat>사용자 지정</PresentationFormat>
  <Paragraphs>147</Paragraphs>
  <Slides>20</Slides>
  <Notes>17</Notes>
  <HiddenSlides>0</HiddenSlides>
  <MMClips>1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굴림</vt:lpstr>
      <vt:lpstr>Arial</vt:lpstr>
      <vt:lpstr>맑은 고딕</vt:lpstr>
      <vt:lpstr>배달의민족 한나</vt:lpstr>
      <vt:lpstr>나눔스퀘어 Bold</vt:lpstr>
      <vt:lpstr>나눔스퀘어 ExtraBold</vt:lpstr>
      <vt:lpstr>나눔스퀘어</vt:lpstr>
      <vt:lpstr>a타이틀고딕1</vt:lpstr>
      <vt:lpstr>DX시인과나</vt:lpstr>
      <vt:lpstr>Open Sans</vt:lpstr>
      <vt:lpstr>배달의민족 주아</vt:lpstr>
      <vt:lpstr>Office 테마</vt:lpstr>
      <vt:lpstr>Graph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LG</cp:lastModifiedBy>
  <cp:revision>120</cp:revision>
  <dcterms:created xsi:type="dcterms:W3CDTF">2018-06-13T11:24:55Z</dcterms:created>
  <dcterms:modified xsi:type="dcterms:W3CDTF">2019-11-14T05:16:12Z</dcterms:modified>
</cp:coreProperties>
</file>